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  <p:sldMasterId id="2147483710" r:id="rId3"/>
    <p:sldMasterId id="2147483758" r:id="rId4"/>
    <p:sldMasterId id="2147483770" r:id="rId5"/>
    <p:sldMasterId id="2147483722" r:id="rId6"/>
    <p:sldMasterId id="2147483734" r:id="rId7"/>
    <p:sldMasterId id="2147483746" r:id="rId8"/>
    <p:sldMasterId id="2147486858" r:id="rId9"/>
  </p:sldMasterIdLst>
  <p:handoutMasterIdLst>
    <p:handoutMasterId r:id="rId23"/>
  </p:handoutMasterIdLst>
  <p:sldIdLst>
    <p:sldId id="260" r:id="rId10"/>
    <p:sldId id="279" r:id="rId11"/>
    <p:sldId id="296" r:id="rId12"/>
    <p:sldId id="295" r:id="rId13"/>
    <p:sldId id="291" r:id="rId14"/>
    <p:sldId id="284" r:id="rId15"/>
    <p:sldId id="286" r:id="rId16"/>
    <p:sldId id="297" r:id="rId17"/>
    <p:sldId id="299" r:id="rId18"/>
    <p:sldId id="300" r:id="rId19"/>
    <p:sldId id="294" r:id="rId20"/>
    <p:sldId id="298" r:id="rId21"/>
    <p:sldId id="282" r:id="rId22"/>
  </p:sldIdLst>
  <p:sldSz cx="9144000" cy="6858000" type="screen4x3"/>
  <p:notesSz cx="6797675" cy="9928225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zielinski\Desktop\2018_04_09%20prezentacja%20na%20KM\Zeszyt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zielinski\Desktop\2018_04_09%20prezentacja%20na%20KM\Zeszyt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view3D>
      <c:rotX val="4"/>
      <c:rotY val="20"/>
      <c:depthPercent val="100"/>
      <c:rAngAx val="0"/>
      <c:perspective val="2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988407699037638E-2"/>
          <c:y val="5.1400554097404488E-2"/>
          <c:w val="0.90111361810767809"/>
          <c:h val="0.80021216097987746"/>
        </c:manualLayout>
      </c:layout>
      <c:bar3DChart>
        <c:barDir val="col"/>
        <c:grouping val="stacked"/>
        <c:varyColors val="0"/>
        <c:ser>
          <c:idx val="0"/>
          <c:order val="0"/>
          <c:spPr>
            <a:effectLst>
              <a:outerShdw blurRad="57150" dist="254000" dir="2520000" sx="109000" sy="109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25400" h="57150"/>
              <a:bevelB w="15875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7150" dist="254000" dir="2520000" sx="109000" sy="109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57150"/>
                <a:bevelB w="158750"/>
              </a:sp3d>
            </c:spPr>
            <c:extLst>
              <c:ext xmlns:c16="http://schemas.microsoft.com/office/drawing/2014/chart" uri="{C3380CC4-5D6E-409C-BE32-E72D297353CC}">
                <c16:uniqueId val="{00000001-A1D3-416F-8B9F-374EB1D8BBD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7150" dist="254000" dir="2520000" sx="109000" sy="109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57150"/>
                <a:bevelB w="158750"/>
              </a:sp3d>
            </c:spPr>
            <c:extLst>
              <c:ext xmlns:c16="http://schemas.microsoft.com/office/drawing/2014/chart" uri="{C3380CC4-5D6E-409C-BE32-E72D297353CC}">
                <c16:uniqueId val="{00000003-A1D3-416F-8B9F-374EB1D8BBDA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effectLst>
                <a:glow rad="127000">
                  <a:srgbClr val="92D050"/>
                </a:glow>
                <a:outerShdw blurRad="57150" dist="254000" dir="2520000" sx="109000" sy="109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57150"/>
                <a:bevelB w="158750"/>
              </a:sp3d>
            </c:spPr>
            <c:extLst>
              <c:ext xmlns:c16="http://schemas.microsoft.com/office/drawing/2014/chart" uri="{C3380CC4-5D6E-409C-BE32-E72D297353CC}">
                <c16:uniqueId val="{00000005-A1D3-416F-8B9F-374EB1D8BBDA}"/>
              </c:ext>
            </c:extLst>
          </c:dPt>
          <c:dLbls>
            <c:dLbl>
              <c:idx val="0"/>
              <c:layout>
                <c:manualLayout>
                  <c:x val="6.7524026856485416E-3"/>
                  <c:y val="-5.6318658744665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D3-416F-8B9F-374EB1D8BBDA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'Dane do pre KM'!$J$8:$N$8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Narastająco</c:v>
                </c:pt>
              </c:strCache>
            </c:strRef>
          </c:cat>
          <c:val>
            <c:numRef>
              <c:f>'Dane do pre KM'!$J$9:$N$9</c:f>
              <c:numCache>
                <c:formatCode>General</c:formatCode>
                <c:ptCount val="5"/>
                <c:pt idx="0">
                  <c:v>5</c:v>
                </c:pt>
                <c:pt idx="1">
                  <c:v>46</c:v>
                </c:pt>
                <c:pt idx="2">
                  <c:v>73</c:v>
                </c:pt>
                <c:pt idx="3">
                  <c:v>22</c:v>
                </c:pt>
                <c:pt idx="4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D3-416F-8B9F-374EB1D8B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5684224"/>
        <c:axId val="85685760"/>
        <c:axId val="0"/>
      </c:bar3DChart>
      <c:catAx>
        <c:axId val="85684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85685760"/>
        <c:crosses val="autoZero"/>
        <c:auto val="1"/>
        <c:lblAlgn val="ctr"/>
        <c:lblOffset val="100"/>
        <c:noMultiLvlLbl val="0"/>
      </c:catAx>
      <c:valAx>
        <c:axId val="8568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85684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 w="50800"/>
      <a:bevelB w="50800"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099518810148743E-2"/>
          <c:y val="7.4548702245552642E-2"/>
          <c:w val="0.76306802274715668"/>
          <c:h val="0.71960994459025962"/>
        </c:manualLayout>
      </c:layout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etal">
              <a:bevelT w="38100" h="88900"/>
              <a:bevelB w="38735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38100" h="88900"/>
                <a:bevelB w="387350"/>
              </a:sp3d>
            </c:spPr>
            <c:extLst>
              <c:ext xmlns:c16="http://schemas.microsoft.com/office/drawing/2014/chart" uri="{C3380CC4-5D6E-409C-BE32-E72D297353CC}">
                <c16:uniqueId val="{00000001-0523-4F80-BB3C-58C3B902A8AF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38100" h="88900"/>
                <a:bevelB w="387350"/>
              </a:sp3d>
            </c:spPr>
            <c:extLst>
              <c:ext xmlns:c16="http://schemas.microsoft.com/office/drawing/2014/chart" uri="{C3380CC4-5D6E-409C-BE32-E72D297353CC}">
                <c16:uniqueId val="{00000003-0523-4F80-BB3C-58C3B902A8AF}"/>
              </c:ext>
            </c:extLst>
          </c:dPt>
          <c:dLbls>
            <c:dLbl>
              <c:idx val="0"/>
              <c:layout>
                <c:manualLayout>
                  <c:x val="7.3260073260073269E-3"/>
                  <c:y val="0.27457093786841635"/>
                </c:manualLayout>
              </c:layout>
              <c:spPr/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23-4F80-BB3C-58C3B902A8AF}"/>
                </c:ext>
              </c:extLst>
            </c:dLbl>
            <c:dLbl>
              <c:idx val="1"/>
              <c:layout>
                <c:manualLayout>
                  <c:x val="2.4420024420024424E-3"/>
                  <c:y val="0.13728546893420815"/>
                </c:manualLayout>
              </c:layout>
              <c:spPr/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23-4F80-BB3C-58C3B902A8AF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'Dane do pre KM'!$J$39:$J$40</c:f>
              <c:strCache>
                <c:ptCount val="2"/>
                <c:pt idx="0">
                  <c:v>Liczba ogłoszonych konkursów</c:v>
                </c:pt>
                <c:pt idx="1">
                  <c:v>Liczba konkursów w ramach których wpłynęły wnioski</c:v>
                </c:pt>
              </c:strCache>
            </c:strRef>
          </c:cat>
          <c:val>
            <c:numRef>
              <c:f>'Dane do pre KM'!$K$39:$K$40</c:f>
              <c:numCache>
                <c:formatCode>General</c:formatCode>
                <c:ptCount val="2"/>
                <c:pt idx="0">
                  <c:v>146</c:v>
                </c:pt>
                <c:pt idx="1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23-4F80-BB3C-58C3B902A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4654336"/>
        <c:axId val="84660224"/>
        <c:axId val="0"/>
      </c:bar3DChart>
      <c:catAx>
        <c:axId val="84654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84660224"/>
        <c:crosses val="autoZero"/>
        <c:auto val="1"/>
        <c:lblAlgn val="ctr"/>
        <c:lblOffset val="100"/>
        <c:noMultiLvlLbl val="0"/>
      </c:catAx>
      <c:valAx>
        <c:axId val="84660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846543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 w="57150"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72109880472908E-2"/>
          <c:y val="6.5210792011303212E-2"/>
          <c:w val="0.9392267081171698"/>
          <c:h val="0.84400882354839712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63500" h="50800"/>
              <a:bevelB w="63500"/>
            </a:sp3d>
          </c:spPr>
          <c:invertIfNegative val="0"/>
          <c:dLbls>
            <c:dLbl>
              <c:idx val="1"/>
              <c:layout>
                <c:manualLayout>
                  <c:x val="-1.1933602975963079E-3"/>
                  <c:y val="-2.378081542109187E-2"/>
                </c:manualLayout>
              </c:layout>
              <c:spPr/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D9-4839-BE6E-A22052916C61}"/>
                </c:ext>
              </c:extLst>
            </c:dLbl>
            <c:dLbl>
              <c:idx val="2"/>
              <c:layout>
                <c:manualLayout>
                  <c:x val="-1.7901005289791487E-3"/>
                  <c:y val="-1.4884686945610476E-2"/>
                </c:manualLayout>
              </c:layout>
              <c:spPr/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D9-4839-BE6E-A22052916C6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'Dane do pre KM'!$J$69:$N$69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Narastająco</c:v>
                </c:pt>
              </c:strCache>
            </c:strRef>
          </c:cat>
          <c:val>
            <c:numRef>
              <c:f>'Dane do pre KM'!$J$70:$N$70</c:f>
              <c:numCache>
                <c:formatCode>General</c:formatCode>
                <c:ptCount val="5"/>
                <c:pt idx="0">
                  <c:v>5</c:v>
                </c:pt>
                <c:pt idx="1">
                  <c:v>46</c:v>
                </c:pt>
                <c:pt idx="2">
                  <c:v>73</c:v>
                </c:pt>
                <c:pt idx="3">
                  <c:v>22</c:v>
                </c:pt>
                <c:pt idx="4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D9-4839-BE6E-A22052916C61}"/>
            </c:ext>
          </c:extLst>
        </c:ser>
        <c:ser>
          <c:idx val="1"/>
          <c:order val="1"/>
          <c:spPr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63500" h="50800"/>
              <a:bevelB w="63500"/>
            </a:sp3d>
          </c:spPr>
          <c:invertIfNegative val="0"/>
          <c:dLbls>
            <c:dLbl>
              <c:idx val="1"/>
              <c:layout>
                <c:manualLayout>
                  <c:x val="2.2627461898929259E-2"/>
                  <c:y val="-1.3107914321059917E-2"/>
                </c:manualLayout>
              </c:layout>
              <c:spPr/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D9-4839-BE6E-A22052916C61}"/>
                </c:ext>
              </c:extLst>
            </c:dLbl>
            <c:dLbl>
              <c:idx val="2"/>
              <c:layout>
                <c:manualLayout>
                  <c:x val="2.0172006826823498E-2"/>
                  <c:y val="-3.3854077054352977E-2"/>
                </c:manualLayout>
              </c:layout>
              <c:spPr/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D9-4839-BE6E-A22052916C6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'Dane do pre KM'!$J$69:$N$69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Narastająco</c:v>
                </c:pt>
              </c:strCache>
            </c:strRef>
          </c:cat>
          <c:val>
            <c:numRef>
              <c:f>'Dane do pre KM'!$J$71:$N$71</c:f>
              <c:numCache>
                <c:formatCode>General</c:formatCode>
                <c:ptCount val="5"/>
                <c:pt idx="0">
                  <c:v>11</c:v>
                </c:pt>
                <c:pt idx="1">
                  <c:v>1357</c:v>
                </c:pt>
                <c:pt idx="2">
                  <c:v>347</c:v>
                </c:pt>
                <c:pt idx="3">
                  <c:v>29</c:v>
                </c:pt>
                <c:pt idx="4">
                  <c:v>1744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D9-4839-BE6E-A22052916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5549696"/>
        <c:axId val="86585344"/>
        <c:axId val="0"/>
      </c:bar3DChart>
      <c:catAx>
        <c:axId val="9554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86585344"/>
        <c:crosses val="autoZero"/>
        <c:auto val="1"/>
        <c:lblAlgn val="ctr"/>
        <c:lblOffset val="100"/>
        <c:noMultiLvlLbl val="0"/>
      </c:catAx>
      <c:valAx>
        <c:axId val="86585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95549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59741774702412"/>
          <c:y val="4.711443908491892E-2"/>
          <c:w val="0.83688406373445745"/>
          <c:h val="0.859253805276748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'Dane do pre KM'!$J$100</c:f>
              <c:strCache>
                <c:ptCount val="1"/>
                <c:pt idx="0">
                  <c:v>Wysokość alokacji w ogłoszonych konkursach (zł)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63500"/>
              <a:bevelB w="635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2.4502293150965963E-2"/>
                </c:manualLayout>
              </c:layout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3E0-4031-AFD6-021E5FDB0177}"/>
                </c:ext>
              </c:extLst>
            </c:dLbl>
            <c:dLbl>
              <c:idx val="1"/>
              <c:layout>
                <c:manualLayout>
                  <c:x val="-1.5467087212007159E-2"/>
                  <c:y val="-1.786094712555179E-2"/>
                </c:manualLayout>
              </c:layout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E0-4031-AFD6-021E5FDB0177}"/>
                </c:ext>
              </c:extLst>
            </c:dLbl>
            <c:dLbl>
              <c:idx val="2"/>
              <c:layout>
                <c:manualLayout>
                  <c:x val="-3.5028689952106278E-2"/>
                  <c:y val="-1.3968003683276255E-2"/>
                </c:manualLayout>
              </c:layout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3E0-4031-AFD6-021E5FDB0177}"/>
                </c:ext>
              </c:extLst>
            </c:dLbl>
            <c:dLbl>
              <c:idx val="3"/>
              <c:layout>
                <c:manualLayout>
                  <c:x val="-8.4365930247311729E-3"/>
                  <c:y val="-1.1678830326826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3E0-4031-AFD6-021E5FDB0177}"/>
                </c:ext>
              </c:extLst>
            </c:dLbl>
            <c:dLbl>
              <c:idx val="4"/>
              <c:layout>
                <c:manualLayout>
                  <c:x val="-2.671587791164862E-2"/>
                  <c:y val="-2.7250604095928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3E0-4031-AFD6-021E5FDB0177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'Dane do pre KM'!$K$99:$O$99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Narastająco</c:v>
                </c:pt>
              </c:strCache>
            </c:strRef>
          </c:cat>
          <c:val>
            <c:numRef>
              <c:f>'Dane do pre KM'!$K$100:$O$100</c:f>
              <c:numCache>
                <c:formatCode>#,##0.00</c:formatCode>
                <c:ptCount val="5"/>
                <c:pt idx="0">
                  <c:v>221843850</c:v>
                </c:pt>
                <c:pt idx="1">
                  <c:v>1712974842.1199999</c:v>
                </c:pt>
                <c:pt idx="2">
                  <c:v>2851695750.77</c:v>
                </c:pt>
                <c:pt idx="3">
                  <c:v>328301541.77999991</c:v>
                </c:pt>
                <c:pt idx="4">
                  <c:v>5114815984.6699991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E0-4031-AFD6-021E5FDB0177}"/>
            </c:ext>
          </c:extLst>
        </c:ser>
        <c:ser>
          <c:idx val="1"/>
          <c:order val="1"/>
          <c:tx>
            <c:strRef>
              <c:f>'Dane do pre KM'!$J$101</c:f>
              <c:strCache>
                <c:ptCount val="1"/>
                <c:pt idx="0">
                  <c:v>Kwota wykorzystanej alokacji (zł)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63500"/>
              <a:bevelB w="63500"/>
            </a:sp3d>
          </c:spPr>
          <c:invertIfNegative val="0"/>
          <c:dLbls>
            <c:dLbl>
              <c:idx val="0"/>
              <c:layout>
                <c:manualLayout>
                  <c:x val="6.9364161849711004E-2"/>
                  <c:y val="-1.2251146575482978E-2"/>
                </c:manualLayout>
              </c:layout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E0-4031-AFD6-021E5FDB0177}"/>
                </c:ext>
              </c:extLst>
            </c:dLbl>
            <c:dLbl>
              <c:idx val="1"/>
              <c:layout>
                <c:manualLayout>
                  <c:x val="5.3897097036984344E-2"/>
                  <c:y val="-2.0609303889602335E-2"/>
                </c:manualLayout>
              </c:layout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3E0-4031-AFD6-021E5FDB0177}"/>
                </c:ext>
              </c:extLst>
            </c:dLbl>
            <c:dLbl>
              <c:idx val="2"/>
              <c:layout>
                <c:manualLayout>
                  <c:x val="6.0833482246950385E-2"/>
                  <c:y val="-3.3242058625276072E-2"/>
                </c:manualLayout>
              </c:layout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3E0-4031-AFD6-021E5FDB0177}"/>
                </c:ext>
              </c:extLst>
            </c:dLbl>
            <c:dLbl>
              <c:idx val="3"/>
              <c:layout>
                <c:manualLayout>
                  <c:x val="4.358906396111107E-2"/>
                  <c:y val="-2.725060409592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3E0-4031-AFD6-021E5FDB0177}"/>
                </c:ext>
              </c:extLst>
            </c:dLbl>
            <c:dLbl>
              <c:idx val="4"/>
              <c:layout>
                <c:manualLayout>
                  <c:x val="5.0619558148386944E-2"/>
                  <c:y val="-1.9464717211377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3E0-4031-AFD6-021E5FDB0177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'Dane do pre KM'!$K$99:$O$99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Narastająco</c:v>
                </c:pt>
              </c:strCache>
            </c:strRef>
          </c:cat>
          <c:val>
            <c:numRef>
              <c:f>'Dane do pre KM'!$K$101:$O$101</c:f>
              <c:numCache>
                <c:formatCode>#,##0.00</c:formatCode>
                <c:ptCount val="5"/>
                <c:pt idx="0">
                  <c:v>131260891.95999999</c:v>
                </c:pt>
                <c:pt idx="1">
                  <c:v>1574032487.0899999</c:v>
                </c:pt>
                <c:pt idx="2">
                  <c:v>2417471213.1900001</c:v>
                </c:pt>
                <c:pt idx="3">
                  <c:v>42953375.690000005</c:v>
                </c:pt>
                <c:pt idx="4">
                  <c:v>4165717967.9299998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E0-4031-AFD6-021E5FDB0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151"/>
        <c:shape val="box"/>
        <c:axId val="97920512"/>
        <c:axId val="97922048"/>
        <c:axId val="0"/>
      </c:bar3DChart>
      <c:catAx>
        <c:axId val="97920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97922048"/>
        <c:crosses val="autoZero"/>
        <c:auto val="1"/>
        <c:lblAlgn val="ctr"/>
        <c:lblOffset val="100"/>
        <c:noMultiLvlLbl val="0"/>
      </c:catAx>
      <c:valAx>
        <c:axId val="97922048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979205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874596588289534E-2"/>
                  <c:y val="-6.65500181879808E-2"/>
                </c:manualLayout>
              </c:layout>
              <c:numFmt formatCode="_(* #,##0.00_);_(* \(#,##0.00\);_(* &quot;-&quot;??_);_(@_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90-4CCC-9FD0-D23EF8901588}"/>
                </c:ext>
              </c:extLst>
            </c:dLbl>
            <c:dLbl>
              <c:idx val="1"/>
              <c:layout>
                <c:manualLayout>
                  <c:x val="9.7971415398800804E-3"/>
                  <c:y val="-4.2912881122985226E-2"/>
                </c:manualLayout>
              </c:layout>
              <c:numFmt formatCode="_(* #,##0.00_);_(* \(#,##0.00\);_(* &quot;-&quot;??_);_(@_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90-4CCC-9FD0-D23EF8901588}"/>
                </c:ext>
              </c:extLst>
            </c:dLbl>
            <c:dLbl>
              <c:idx val="2"/>
              <c:layout>
                <c:manualLayout>
                  <c:x val="3.3333333333333229E-2"/>
                  <c:y val="-6.53038468148079E-2"/>
                </c:manualLayout>
              </c:layout>
              <c:numFmt formatCode="_(* #,##0.00_);_(* \(#,##0.00\);_(* &quot;-&quot;??_);_(@_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90-4CCC-9FD0-D23EF8901588}"/>
                </c:ext>
              </c:extLst>
            </c:dLbl>
            <c:numFmt formatCode="_(* #,##0.00_);_(* \(#,##0.00\);_(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umowy!$A$1:$C$1</c:f>
              <c:strCache>
                <c:ptCount val="3"/>
                <c:pt idx="0">
                  <c:v>umowy podpisane</c:v>
                </c:pt>
                <c:pt idx="1">
                  <c:v>umowy do podpisu</c:v>
                </c:pt>
                <c:pt idx="2">
                  <c:v>suma</c:v>
                </c:pt>
              </c:strCache>
            </c:strRef>
          </c:cat>
          <c:val>
            <c:numRef>
              <c:f>umowy!$A$2:$C$2</c:f>
              <c:numCache>
                <c:formatCode>_("zł"* #,##0.00_);_("zł"* \(#,##0.00\);_("zł"* "-"??_);_(@_)</c:formatCode>
                <c:ptCount val="3"/>
                <c:pt idx="0">
                  <c:v>2806526699.71</c:v>
                </c:pt>
                <c:pt idx="1">
                  <c:v>292758513.0200001</c:v>
                </c:pt>
                <c:pt idx="2">
                  <c:v>3099285212.73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90-4CCC-9FD0-D23EF8901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636352"/>
        <c:axId val="168272640"/>
        <c:axId val="0"/>
      </c:bar3DChart>
      <c:catAx>
        <c:axId val="16363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272640"/>
        <c:crosses val="autoZero"/>
        <c:auto val="1"/>
        <c:lblAlgn val="ctr"/>
        <c:lblOffset val="100"/>
        <c:noMultiLvlLbl val="0"/>
      </c:catAx>
      <c:valAx>
        <c:axId val="168272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zł&quot;* #,##0.00_);_(&quot;zł&quot;* \(#,##0.00\);_(&quot;zł&quot;* &quot;-&quot;??_);_(@_)" sourceLinked="1"/>
        <c:majorTickMark val="none"/>
        <c:minorTickMark val="none"/>
        <c:tickLblPos val="none"/>
        <c:crossAx val="163636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'wypłaty w BGK'!$B$2</c:f>
              <c:strCache>
                <c:ptCount val="1"/>
                <c:pt idx="0">
                  <c:v>Suma z Kwota płatności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4665862686246E-2"/>
                  <c:y val="-2.369990569801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9A-40BB-8338-FFDB038C820B}"/>
                </c:ext>
              </c:extLst>
            </c:dLbl>
            <c:dLbl>
              <c:idx val="1"/>
              <c:layout>
                <c:manualLayout>
                  <c:x val="-2.6836176866072757E-17"/>
                  <c:y val="-1.5799937132008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9A-40BB-8338-FFDB038C820B}"/>
                </c:ext>
              </c:extLst>
            </c:dLbl>
            <c:dLbl>
              <c:idx val="2"/>
              <c:layout>
                <c:manualLayout>
                  <c:x val="7.3190418763302715E-3"/>
                  <c:y val="-1.8433259987343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9A-40BB-8338-FFDB038C820B}"/>
                </c:ext>
              </c:extLst>
            </c:dLbl>
            <c:dLbl>
              <c:idx val="3"/>
              <c:layout>
                <c:manualLayout>
                  <c:x val="1.3174275377394578E-2"/>
                  <c:y val="-1.0533291421339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9A-40BB-8338-FFDB038C820B}"/>
                </c:ext>
              </c:extLst>
            </c:dLbl>
            <c:dLbl>
              <c:idx val="4"/>
              <c:layout>
                <c:manualLayout>
                  <c:x val="2.9276167505321326E-3"/>
                  <c:y val="-1.5799937132008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9A-40BB-8338-FFDB038C820B}"/>
                </c:ext>
              </c:extLst>
            </c:dLbl>
            <c:dLbl>
              <c:idx val="5"/>
              <c:layout>
                <c:manualLayout>
                  <c:x val="4.391425125798089E-3"/>
                  <c:y val="-1.5799937132008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9A-40BB-8338-FFDB038C820B}"/>
                </c:ext>
              </c:extLst>
            </c:dLbl>
            <c:dLbl>
              <c:idx val="6"/>
              <c:layout>
                <c:manualLayout>
                  <c:x val="2.9276167505321326E-3"/>
                  <c:y val="-1.0533291421339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A9A-40BB-8338-FFDB038C820B}"/>
                </c:ext>
              </c:extLst>
            </c:dLbl>
            <c:dLbl>
              <c:idx val="7"/>
              <c:layout>
                <c:manualLayout>
                  <c:x val="4.391425125798089E-3"/>
                  <c:y val="-7.89996856600434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9A-40BB-8338-FFDB038C82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'wypłaty w BGK'!$A$3:$A$10</c:f>
              <c:strCache>
                <c:ptCount val="8"/>
                <c:pt idx="0">
                  <c:v>oś 01</c:v>
                </c:pt>
                <c:pt idx="1">
                  <c:v>oś 02</c:v>
                </c:pt>
                <c:pt idx="2">
                  <c:v>oś 03</c:v>
                </c:pt>
                <c:pt idx="3">
                  <c:v>oś 04</c:v>
                </c:pt>
                <c:pt idx="4">
                  <c:v>oś 05</c:v>
                </c:pt>
                <c:pt idx="5">
                  <c:v>oś 06</c:v>
                </c:pt>
                <c:pt idx="6">
                  <c:v>oś 07</c:v>
                </c:pt>
                <c:pt idx="7">
                  <c:v>Suma końcowa</c:v>
                </c:pt>
              </c:strCache>
            </c:strRef>
          </c:cat>
          <c:val>
            <c:numRef>
              <c:f>'wypłaty w BGK'!$B$3:$B$10</c:f>
              <c:numCache>
                <c:formatCode>#,##0.00</c:formatCode>
                <c:ptCount val="8"/>
                <c:pt idx="0">
                  <c:v>184656499</c:v>
                </c:pt>
                <c:pt idx="1">
                  <c:v>0</c:v>
                </c:pt>
                <c:pt idx="2">
                  <c:v>114951417.09000006</c:v>
                </c:pt>
                <c:pt idx="3">
                  <c:v>59960879.590000011</c:v>
                </c:pt>
                <c:pt idx="4">
                  <c:v>30099192.420000006</c:v>
                </c:pt>
                <c:pt idx="5">
                  <c:v>59936618.140000001</c:v>
                </c:pt>
                <c:pt idx="6">
                  <c:v>0</c:v>
                </c:pt>
                <c:pt idx="7">
                  <c:v>449604606.24000001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9A-40BB-8338-FFDB038C8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9930240"/>
        <c:axId val="140209152"/>
        <c:axId val="0"/>
      </c:bar3DChart>
      <c:catAx>
        <c:axId val="13993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0209152"/>
        <c:crosses val="autoZero"/>
        <c:auto val="1"/>
        <c:lblAlgn val="ctr"/>
        <c:lblOffset val="100"/>
        <c:noMultiLvlLbl val="0"/>
      </c:catAx>
      <c:valAx>
        <c:axId val="1402091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one"/>
        <c:crossAx val="139930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70F4D-F70E-41F0-9289-5566AC6B8FEB}" type="datetimeFigureOut">
              <a:rPr lang="pl-PL" smtClean="0"/>
              <a:pPr/>
              <a:t>17.04.2018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F2F97-32D3-4367-9A9F-94777C73FBC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2044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6545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93137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CFD25-5440-454A-94CF-4E723A2EB5A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647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48635-E7FB-42B5-A650-7F50365D8D9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79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2EBA3-BA9B-4A6D-A4F1-A2718A697BC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614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079D2-DAC9-4E20-851E-CE8B21B6904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72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9C3F8-AD38-48E7-B7A1-29FB3AE8E4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99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F0D2F-9850-4DEB-A76C-6726BFCC788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845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16D88-A428-401B-B4E3-EBFFEA2AAFF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287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AD30E-AFBF-4E8A-B340-05CD01361EB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49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1C08E-7634-44AF-90D5-FF4E9132199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5180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1125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984807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1125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02010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39721-D989-4DA4-9A04-A632C06E455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1367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CE3DB-8749-4E42-BE64-1BA5A12430B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4548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AB68B-1C54-475E-B7A2-3A2E2DAB70B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358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FEE09-7BED-420E-B4FA-F89EE00002F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3956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78346-844E-4E2F-A9BB-B2C7026BC9E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8029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5DF60-5638-4048-9EB4-9F7713F3161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690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D2375-7EEE-4D16-95A7-8EAD39FD1CC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211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0CD1-91B5-4B37-91A5-37C956DEBC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5342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15888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E0050-B31C-4D2B-8EC4-61096BC0F95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441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-114300"/>
            <a:ext cx="46593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800920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-114300"/>
            <a:ext cx="46593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51764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ACF38-CF20-46A5-B7CC-F236431AF54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62266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30D8D-D52B-48C6-98F3-0C3B19814AF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35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F0656-DCF1-417F-9701-80B5DA88D93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54939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91617-1B67-44C3-81E4-28D194DC3D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0015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5D6F1-9A3B-4B12-892F-91852B835D9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05683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A2CAF-2516-4B27-9EF5-0EF4A1948D3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98649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E162A-0A19-4A4D-89C0-DEA4F1DCF90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212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9E1D8-5034-426F-8060-E920F54884B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10672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-136525"/>
            <a:ext cx="42481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D19A1-02BB-4B94-A567-6B7D0D8D858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42593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431489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552646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87F37-5ACB-4157-8A4D-000A60C7E02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36952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C342F-0EC2-4DB3-A950-163C0538E13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8899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-119063"/>
            <a:ext cx="4237037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262D0-ADF8-4D69-81E1-6406DBA892B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76733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DCC29-BAC1-493E-ABB9-6EEDABF506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2877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06528-8ACC-4EBB-B935-DED8E0B7255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80392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4F9F7-E0B2-46C2-9FF9-9B0679812C4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10059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079AC-D5ED-488F-A02E-99D139E0B66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58740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62CE2-A265-490A-8E65-CB6A6706EF6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88793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-149225"/>
            <a:ext cx="418306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D4DC-EF97-4DC5-99B1-6515A6B4A1F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56323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29651124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8621676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A8B65-B117-4E77-BF6D-3523D289CD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1090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7D89C-61C2-49A0-B8A9-8F4E393F314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28525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13B1E-B3C6-4989-9149-53B8FFBAFD6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28462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5B809-015E-40F9-822F-06A3B318885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37192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00149-2046-4AAA-AB65-36C7406AF4B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6759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DC6F-ED80-4EEF-BEBA-1866B040B10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53376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C875B-DAFC-47C0-A7DC-188177D46F4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02250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BB5B8-D60E-46B4-8BB4-B6F31D7848C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57698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-139700"/>
            <a:ext cx="43005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705A4-DDA6-4614-A03D-0EF804E88B1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15077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063833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542647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765F3-D731-4533-BB78-A184367E6E8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79287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CFC3A-8297-46F4-A887-B9921314B9D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70974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8E4B8-21F4-4525-89EC-87A051C4167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97579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C2C22-59F7-47BB-960A-F2AFDA70E13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70784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B7536-FE89-4246-83DF-EBA15D4ADCD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85116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05565-8BD2-40C7-A99C-017C7E794FB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60736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E6C51-CDCD-4A4A-A220-CE0F69A7334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05617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9A89E-DD90-4B21-9B08-B5105B1430D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46709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09F90-A8CD-4464-B2AC-BCE81623E9A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2507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21797112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23046627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4BEFB-0EFF-4EF7-AF9C-448A1F5E02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83160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A5C70-EE79-4D7A-867C-BF1BC943CE3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337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221EA-6186-4668-A99A-7129FAF8E0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98309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AAB3C-43A9-4375-B096-4E42CCE34FA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8759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2BD4-F938-4683-A0E1-00C829AACDC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76753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D6EAF-ED4A-4094-BECD-CD3CF186E54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390504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67D14-C0A5-4C48-AD80-C20F593A9E1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99220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728FB-6F8E-412C-AF1B-EF4CC3BBC68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6136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ED2D4-80B3-431B-8621-7BDF0B00EB2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37834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36893521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bg1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36343844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0B88C-3F67-4BDA-91F0-950BAFC8AD8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4607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E7491-7E0A-43BD-B8CF-268B0264DBB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2629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BF84D-2729-46E1-88C5-15039427809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62885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94E7-7D92-4681-9A99-CE2AE4B33F6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4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E2AA5-93E9-452B-9AD6-16562361C70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37707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F8C49-5D99-440A-B1D8-93546FAB43C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16387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C39F5-73B8-435D-9B3D-4D3CA9180DA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64096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F5C49-8F94-4BFF-AF8E-637C4F532D8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18769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D7FC2-E2FB-42AD-A903-87F070F291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14793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3398754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prstClr val="white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25574587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ytułu 1"/>
          <p:cNvSpPr txBox="1">
            <a:spLocks/>
          </p:cNvSpPr>
          <p:nvPr userDrawn="1"/>
        </p:nvSpPr>
        <p:spPr>
          <a:xfrm>
            <a:off x="628650" y="4833938"/>
            <a:ext cx="7886700" cy="922337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pl-PL" dirty="0">
                <a:solidFill>
                  <a:prstClr val="white"/>
                </a:solidFill>
              </a:rPr>
              <a:t>Kliknij, aby dodać tytuł prezentacji</a:t>
            </a:r>
          </a:p>
        </p:txBody>
      </p:sp>
      <p:pic>
        <p:nvPicPr>
          <p:cNvPr id="4" name="Obraz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114300"/>
            <a:ext cx="46482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</p:spTree>
    <p:extLst>
      <p:ext uri="{BB962C8B-B14F-4D97-AF65-F5344CB8AC3E}">
        <p14:creationId xmlns:p14="http://schemas.microsoft.com/office/powerpoint/2010/main" val="355661087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50EA2-FA88-4259-BAB2-948145203D1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1588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1D504-64F3-426D-831C-7F090999B92A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305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8BC1C-2F71-44DF-8E77-253686597B83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20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89D65-7C36-422A-B162-E2949149A47A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74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E4A5C-24CF-4FD1-977E-8249252D53D7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344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16D4D-2201-449A-B7D5-CF08F2CB6D4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9386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0738C-DB6E-4915-907D-D33C7235617C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1765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8F410-1A8A-464D-95FE-7169A41AA5A8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869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-11113"/>
            <a:ext cx="4400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60590-67F6-464A-8A1D-CB4B62042C1D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7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7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30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3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30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6DC8D6-4CE5-4CA5-8C53-85F7F1A14DD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68" r:id="rId1"/>
    <p:sldLayoutId id="2147486769" r:id="rId2"/>
    <p:sldLayoutId id="2147486770" r:id="rId3"/>
    <p:sldLayoutId id="2147486771" r:id="rId4"/>
    <p:sldLayoutId id="2147486772" r:id="rId5"/>
    <p:sldLayoutId id="2147486773" r:id="rId6"/>
    <p:sldLayoutId id="2147486774" r:id="rId7"/>
    <p:sldLayoutId id="2147486775" r:id="rId8"/>
    <p:sldLayoutId id="2147486776" r:id="rId9"/>
    <p:sldLayoutId id="2147486777" r:id="rId10"/>
    <p:sldLayoutId id="214748677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B8DFBA-2E1A-4EB8-B4EB-401A9F49D44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80" r:id="rId1"/>
    <p:sldLayoutId id="2147486781" r:id="rId2"/>
    <p:sldLayoutId id="2147486782" r:id="rId3"/>
    <p:sldLayoutId id="2147486783" r:id="rId4"/>
    <p:sldLayoutId id="2147486784" r:id="rId5"/>
    <p:sldLayoutId id="2147486785" r:id="rId6"/>
    <p:sldLayoutId id="2147486786" r:id="rId7"/>
    <p:sldLayoutId id="2147486787" r:id="rId8"/>
    <p:sldLayoutId id="2147486788" r:id="rId9"/>
    <p:sldLayoutId id="2147486789" r:id="rId10"/>
    <p:sldLayoutId id="214748679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8A95EB-D59B-4A68-9E1E-F7D8ED9A14B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91" r:id="rId1"/>
    <p:sldLayoutId id="2147486792" r:id="rId2"/>
    <p:sldLayoutId id="2147486793" r:id="rId3"/>
    <p:sldLayoutId id="2147486794" r:id="rId4"/>
    <p:sldLayoutId id="2147486795" r:id="rId5"/>
    <p:sldLayoutId id="2147486796" r:id="rId6"/>
    <p:sldLayoutId id="2147486797" r:id="rId7"/>
    <p:sldLayoutId id="2147486798" r:id="rId8"/>
    <p:sldLayoutId id="2147486799" r:id="rId9"/>
    <p:sldLayoutId id="2147486800" r:id="rId10"/>
    <p:sldLayoutId id="214748680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0DA476-8B57-4910-8B46-44324CB80A5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02" r:id="rId1"/>
    <p:sldLayoutId id="2147486803" r:id="rId2"/>
    <p:sldLayoutId id="2147486804" r:id="rId3"/>
    <p:sldLayoutId id="2147486805" r:id="rId4"/>
    <p:sldLayoutId id="2147486806" r:id="rId5"/>
    <p:sldLayoutId id="2147486807" r:id="rId6"/>
    <p:sldLayoutId id="2147486808" r:id="rId7"/>
    <p:sldLayoutId id="2147486809" r:id="rId8"/>
    <p:sldLayoutId id="2147486810" r:id="rId9"/>
    <p:sldLayoutId id="2147486811" r:id="rId10"/>
    <p:sldLayoutId id="214748681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E7BAAF-AC43-433A-AE86-F2C07304FB0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13" r:id="rId1"/>
    <p:sldLayoutId id="2147486814" r:id="rId2"/>
    <p:sldLayoutId id="2147486815" r:id="rId3"/>
    <p:sldLayoutId id="2147486816" r:id="rId4"/>
    <p:sldLayoutId id="2147486817" r:id="rId5"/>
    <p:sldLayoutId id="2147486818" r:id="rId6"/>
    <p:sldLayoutId id="2147486819" r:id="rId7"/>
    <p:sldLayoutId id="2147486820" r:id="rId8"/>
    <p:sldLayoutId id="2147486821" r:id="rId9"/>
    <p:sldLayoutId id="2147486822" r:id="rId10"/>
    <p:sldLayoutId id="214748682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012B95-6E58-4B9D-9D24-54465BC21AF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24" r:id="rId1"/>
    <p:sldLayoutId id="2147486825" r:id="rId2"/>
    <p:sldLayoutId id="2147486826" r:id="rId3"/>
    <p:sldLayoutId id="2147486827" r:id="rId4"/>
    <p:sldLayoutId id="2147486828" r:id="rId5"/>
    <p:sldLayoutId id="2147486829" r:id="rId6"/>
    <p:sldLayoutId id="2147486830" r:id="rId7"/>
    <p:sldLayoutId id="2147486831" r:id="rId8"/>
    <p:sldLayoutId id="2147486832" r:id="rId9"/>
    <p:sldLayoutId id="2147486833" r:id="rId10"/>
    <p:sldLayoutId id="214748683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AF7632-EE95-4CAC-8C23-635969F0959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35" r:id="rId1"/>
    <p:sldLayoutId id="2147486836" r:id="rId2"/>
    <p:sldLayoutId id="2147486837" r:id="rId3"/>
    <p:sldLayoutId id="2147486838" r:id="rId4"/>
    <p:sldLayoutId id="2147486839" r:id="rId5"/>
    <p:sldLayoutId id="2147486840" r:id="rId6"/>
    <p:sldLayoutId id="2147486841" r:id="rId7"/>
    <p:sldLayoutId id="2147486842" r:id="rId8"/>
    <p:sldLayoutId id="2147486843" r:id="rId9"/>
    <p:sldLayoutId id="2147486844" r:id="rId10"/>
    <p:sldLayoutId id="214748684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6DBA1F-A907-4B14-BBCA-431F78ED411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46" r:id="rId1"/>
    <p:sldLayoutId id="2147486847" r:id="rId2"/>
    <p:sldLayoutId id="2147486848" r:id="rId3"/>
    <p:sldLayoutId id="2147486849" r:id="rId4"/>
    <p:sldLayoutId id="2147486850" r:id="rId5"/>
    <p:sldLayoutId id="2147486851" r:id="rId6"/>
    <p:sldLayoutId id="2147486852" r:id="rId7"/>
    <p:sldLayoutId id="2147486853" r:id="rId8"/>
    <p:sldLayoutId id="2147486854" r:id="rId9"/>
    <p:sldLayoutId id="2147486855" r:id="rId10"/>
    <p:sldLayoutId id="2147486856" r:id="rId11"/>
    <p:sldLayoutId id="2147486857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31E9F8-2FDD-4872-B4E3-423E9940936D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2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59" r:id="rId1"/>
    <p:sldLayoutId id="2147486860" r:id="rId2"/>
    <p:sldLayoutId id="2147486861" r:id="rId3"/>
    <p:sldLayoutId id="2147486862" r:id="rId4"/>
    <p:sldLayoutId id="2147486863" r:id="rId5"/>
    <p:sldLayoutId id="2147486864" r:id="rId6"/>
    <p:sldLayoutId id="2147486865" r:id="rId7"/>
    <p:sldLayoutId id="2147486866" r:id="rId8"/>
    <p:sldLayoutId id="2147486867" r:id="rId9"/>
    <p:sldLayoutId id="2147486868" r:id="rId10"/>
    <p:sldLayoutId id="214748686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Prostokąt 1"/>
          <p:cNvSpPr>
            <a:spLocks noChangeArrowheads="1"/>
          </p:cNvSpPr>
          <p:nvPr/>
        </p:nvSpPr>
        <p:spPr bwMode="auto">
          <a:xfrm>
            <a:off x="558800" y="1651000"/>
            <a:ext cx="77216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latin typeface="Arial" pitchFamily="34" charset="0"/>
              </a:rPr>
              <a:t>Informacja o stanie wdrażania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latin typeface="Arial" pitchFamily="34" charset="0"/>
              </a:rPr>
              <a:t>Regionalnego Programu Operacyjnego Województwa Kujawsko-Pomorskiego</a:t>
            </a:r>
            <a:br>
              <a:rPr lang="pl-PL" altLang="pl-PL" sz="2400" b="1" dirty="0">
                <a:latin typeface="Arial" pitchFamily="34" charset="0"/>
              </a:rPr>
            </a:br>
            <a:r>
              <a:rPr lang="pl-PL" altLang="pl-PL" sz="2400" b="1" dirty="0">
                <a:latin typeface="Arial" pitchFamily="34" charset="0"/>
              </a:rPr>
              <a:t> w zakresie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latin typeface="Arial" pitchFamily="34" charset="0"/>
              </a:rPr>
              <a:t>Europejskiego Funduszu Rozwoju Regionalnego </a:t>
            </a:r>
            <a:br>
              <a:rPr lang="pl-PL" altLang="pl-PL" sz="2400" b="1" dirty="0">
                <a:latin typeface="Arial" pitchFamily="34" charset="0"/>
              </a:rPr>
            </a:br>
            <a:r>
              <a:rPr lang="pl-PL" altLang="pl-PL" sz="2400" b="1" dirty="0">
                <a:latin typeface="Arial" pitchFamily="34" charset="0"/>
              </a:rPr>
              <a:t>stan na dzień 13.04.2018</a:t>
            </a:r>
            <a:endParaRPr lang="pl-PL" altLang="pl-PL" sz="2400" dirty="0">
              <a:latin typeface="Arial" pitchFamily="34" charset="0"/>
            </a:endParaRPr>
          </a:p>
        </p:txBody>
      </p:sp>
      <p:sp>
        <p:nvSpPr>
          <p:cNvPr id="101380" name="pole tekstowe 2"/>
          <p:cNvSpPr txBox="1">
            <a:spLocks noChangeArrowheads="1"/>
          </p:cNvSpPr>
          <p:nvPr/>
        </p:nvSpPr>
        <p:spPr bwMode="auto">
          <a:xfrm>
            <a:off x="292100" y="6019800"/>
            <a:ext cx="8597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itchFamily="34" charset="0"/>
              </a:rPr>
              <a:t>Toruń 18.04.2018</a:t>
            </a:r>
          </a:p>
        </p:txBody>
      </p:sp>
      <p:pic>
        <p:nvPicPr>
          <p:cNvPr id="7" name="Obraz 6" descr="efrr kolor podpis.jpg">
            <a:extLst>
              <a:ext uri="{FF2B5EF4-FFF2-40B4-BE49-F238E27FC236}">
                <a16:creationId xmlns:a16="http://schemas.microsoft.com/office/drawing/2014/main" id="{8502399F-C813-43DF-9087-EAB522D5532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100" y="231362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Symbol zastępczy zawartości 6"/>
          <p:cNvGraphicFramePr>
            <a:graphicFrameLocks/>
          </p:cNvGraphicFramePr>
          <p:nvPr/>
        </p:nvGraphicFramePr>
        <p:xfrm>
          <a:off x="301625" y="1025525"/>
          <a:ext cx="8424863" cy="504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4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1" u="none" strike="noStrike" dirty="0">
                          <a:effectLst/>
                        </a:rPr>
                        <a:t>Tryb konkursowy - liczba ogłoszonych konkursów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Czcionka tekstu podstawowego"/>
                      </a:endParaRPr>
                    </a:p>
                  </a:txBody>
                  <a:tcPr marL="9525" marR="9525" marT="954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2F11134-271C-4000-B78B-604FBF10E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414348"/>
              </p:ext>
            </p:extLst>
          </p:nvPr>
        </p:nvGraphicFramePr>
        <p:xfrm>
          <a:off x="767556" y="1614757"/>
          <a:ext cx="7493000" cy="495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810142676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416472623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4145225284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85144249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254472158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2017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2018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Narastająco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0477825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46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73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22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146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87411208"/>
                  </a:ext>
                </a:extLst>
              </a:tr>
            </a:tbl>
          </a:graphicData>
        </a:graphic>
      </p:graphicFrame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4D66F016-D165-45AE-BFDF-2A35156D94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1762515"/>
              </p:ext>
            </p:extLst>
          </p:nvPr>
        </p:nvGraphicFramePr>
        <p:xfrm>
          <a:off x="-260060" y="2369765"/>
          <a:ext cx="9404060" cy="3833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Obraz 5" descr="efrr kolor podpis.jpg">
            <a:extLst>
              <a:ext uri="{FF2B5EF4-FFF2-40B4-BE49-F238E27FC236}">
                <a16:creationId xmlns:a16="http://schemas.microsoft.com/office/drawing/2014/main" id="{02B47512-F0DA-401A-B90B-7620F9E7762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ymbol zastępczy zawartości 3">
            <a:extLst>
              <a:ext uri="{FF2B5EF4-FFF2-40B4-BE49-F238E27FC236}">
                <a16:creationId xmlns:a16="http://schemas.microsoft.com/office/drawing/2014/main" id="{D0B340B2-F211-420A-839E-92122353D1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8549380"/>
              </p:ext>
            </p:extLst>
          </p:nvPr>
        </p:nvGraphicFramePr>
        <p:xfrm>
          <a:off x="504031" y="1060028"/>
          <a:ext cx="8135937" cy="792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35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16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u="none" strike="noStrike" dirty="0">
                          <a:effectLst/>
                        </a:rPr>
                        <a:t>Łączna liczba ogłoszonych konkursów do konkursów, w ramach których złożone zostały wnioski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effectLst/>
                        <a:latin typeface="Czcionka tekstu podstawowego"/>
                      </a:endParaRPr>
                    </a:p>
                  </a:txBody>
                  <a:tcPr marL="9524" marR="9524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1C2532B-A422-4294-B5D8-E97C58A77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81231"/>
              </p:ext>
            </p:extLst>
          </p:nvPr>
        </p:nvGraphicFramePr>
        <p:xfrm>
          <a:off x="504030" y="1990725"/>
          <a:ext cx="8135937" cy="6889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4216">
                  <a:extLst>
                    <a:ext uri="{9D8B030D-6E8A-4147-A177-3AD203B41FA5}">
                      <a16:colId xmlns:a16="http://schemas.microsoft.com/office/drawing/2014/main" val="1393490272"/>
                    </a:ext>
                  </a:extLst>
                </a:gridCol>
                <a:gridCol w="3931721">
                  <a:extLst>
                    <a:ext uri="{9D8B030D-6E8A-4147-A177-3AD203B41FA5}">
                      <a16:colId xmlns:a16="http://schemas.microsoft.com/office/drawing/2014/main" val="3678995320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Liczba ogłoszonych konkursów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146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7126265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Liczba konkursów w ramach których wpłynęły wnioski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115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33850580"/>
                  </a:ext>
                </a:extLst>
              </a:tr>
            </a:tbl>
          </a:graphicData>
        </a:graphic>
      </p:graphicFrame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52CDDF8A-D20A-494D-BF82-426514ED2D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56033"/>
              </p:ext>
            </p:extLst>
          </p:nvPr>
        </p:nvGraphicFramePr>
        <p:xfrm>
          <a:off x="848260" y="3029452"/>
          <a:ext cx="8295740" cy="3148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981680E8-61DE-41D2-A5AC-446219FD997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8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FC79CF5A-462E-4E9E-9BA2-86D6925DA0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29673"/>
              </p:ext>
            </p:extLst>
          </p:nvPr>
        </p:nvGraphicFramePr>
        <p:xfrm>
          <a:off x="481013" y="1185863"/>
          <a:ext cx="8135937" cy="792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35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162"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Liczba ogłoszonych konkursów w stosunku </a:t>
                      </a:r>
                      <a:b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</a:b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do liczby złożonych na</a:t>
                      </a:r>
                      <a:r>
                        <a:rPr lang="pl-PL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 nie </a:t>
                      </a: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wniosków </a:t>
                      </a:r>
                    </a:p>
                  </a:txBody>
                  <a:tcPr marL="9524" marR="9524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033E35C-57FE-46A5-AB88-79717C4475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766060"/>
              </p:ext>
            </p:extLst>
          </p:nvPr>
        </p:nvGraphicFramePr>
        <p:xfrm>
          <a:off x="481014" y="2098194"/>
          <a:ext cx="8142251" cy="742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6509">
                  <a:extLst>
                    <a:ext uri="{9D8B030D-6E8A-4147-A177-3AD203B41FA5}">
                      <a16:colId xmlns:a16="http://schemas.microsoft.com/office/drawing/2014/main" val="3784503553"/>
                    </a:ext>
                  </a:extLst>
                </a:gridCol>
                <a:gridCol w="1468073">
                  <a:extLst>
                    <a:ext uri="{9D8B030D-6E8A-4147-A177-3AD203B41FA5}">
                      <a16:colId xmlns:a16="http://schemas.microsoft.com/office/drawing/2014/main" val="3183023583"/>
                    </a:ext>
                  </a:extLst>
                </a:gridCol>
                <a:gridCol w="1652632">
                  <a:extLst>
                    <a:ext uri="{9D8B030D-6E8A-4147-A177-3AD203B41FA5}">
                      <a16:colId xmlns:a16="http://schemas.microsoft.com/office/drawing/2014/main" val="2247156154"/>
                    </a:ext>
                  </a:extLst>
                </a:gridCol>
                <a:gridCol w="1560352">
                  <a:extLst>
                    <a:ext uri="{9D8B030D-6E8A-4147-A177-3AD203B41FA5}">
                      <a16:colId xmlns:a16="http://schemas.microsoft.com/office/drawing/2014/main" val="2218250045"/>
                    </a:ext>
                  </a:extLst>
                </a:gridCol>
                <a:gridCol w="2054685">
                  <a:extLst>
                    <a:ext uri="{9D8B030D-6E8A-4147-A177-3AD203B41FA5}">
                      <a16:colId xmlns:a16="http://schemas.microsoft.com/office/drawing/2014/main" val="484017232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2015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2017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2018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Narastająco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598475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46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73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22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146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648002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11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1357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347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>
                          <a:effectLst/>
                        </a:rPr>
                        <a:t>29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l-PL" sz="1400" u="none" strike="noStrike" dirty="0">
                          <a:effectLst/>
                        </a:rPr>
                        <a:t>1744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14928568"/>
                  </a:ext>
                </a:extLst>
              </a:tr>
            </a:tbl>
          </a:graphicData>
        </a:graphic>
      </p:graphicFrame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56627813-4C12-4589-B83E-1A786DFD4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1545541"/>
              </p:ext>
            </p:extLst>
          </p:nvPr>
        </p:nvGraphicFramePr>
        <p:xfrm>
          <a:off x="578839" y="2961314"/>
          <a:ext cx="8321879" cy="2935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261C2BAD-0901-4614-BD12-FF01E2F86C7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3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Symbol zastępczy zawartości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4046510"/>
              </p:ext>
            </p:extLst>
          </p:nvPr>
        </p:nvGraphicFramePr>
        <p:xfrm>
          <a:off x="481013" y="1017588"/>
          <a:ext cx="8424862" cy="647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4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b="1" u="none" strike="noStrike" dirty="0">
                          <a:effectLst/>
                        </a:rPr>
                        <a:t>Wysokość alokacji  w ramach ogłoszonych konkursów ( zł )</a:t>
                      </a:r>
                    </a:p>
                  </a:txBody>
                  <a:tcPr marL="9525" marR="9525" marT="95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73F8F78-DB96-4917-89E3-223DBC21A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646690"/>
              </p:ext>
            </p:extLst>
          </p:nvPr>
        </p:nvGraphicFramePr>
        <p:xfrm>
          <a:off x="511728" y="1737802"/>
          <a:ext cx="8372213" cy="1391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6589">
                  <a:extLst>
                    <a:ext uri="{9D8B030D-6E8A-4147-A177-3AD203B41FA5}">
                      <a16:colId xmlns:a16="http://schemas.microsoft.com/office/drawing/2014/main" val="3281788049"/>
                    </a:ext>
                  </a:extLst>
                </a:gridCol>
                <a:gridCol w="1121911">
                  <a:extLst>
                    <a:ext uri="{9D8B030D-6E8A-4147-A177-3AD203B41FA5}">
                      <a16:colId xmlns:a16="http://schemas.microsoft.com/office/drawing/2014/main" val="2548602334"/>
                    </a:ext>
                  </a:extLst>
                </a:gridCol>
                <a:gridCol w="1299639">
                  <a:extLst>
                    <a:ext uri="{9D8B030D-6E8A-4147-A177-3AD203B41FA5}">
                      <a16:colId xmlns:a16="http://schemas.microsoft.com/office/drawing/2014/main" val="270039411"/>
                    </a:ext>
                  </a:extLst>
                </a:gridCol>
                <a:gridCol w="1299639">
                  <a:extLst>
                    <a:ext uri="{9D8B030D-6E8A-4147-A177-3AD203B41FA5}">
                      <a16:colId xmlns:a16="http://schemas.microsoft.com/office/drawing/2014/main" val="387048019"/>
                    </a:ext>
                  </a:extLst>
                </a:gridCol>
                <a:gridCol w="1632880">
                  <a:extLst>
                    <a:ext uri="{9D8B030D-6E8A-4147-A177-3AD203B41FA5}">
                      <a16:colId xmlns:a16="http://schemas.microsoft.com/office/drawing/2014/main" val="1777062150"/>
                    </a:ext>
                  </a:extLst>
                </a:gridCol>
                <a:gridCol w="1701555">
                  <a:extLst>
                    <a:ext uri="{9D8B030D-6E8A-4147-A177-3AD203B41FA5}">
                      <a16:colId xmlns:a16="http://schemas.microsoft.com/office/drawing/2014/main" val="3964927670"/>
                    </a:ext>
                  </a:extLst>
                </a:gridCol>
              </a:tblGrid>
              <a:tr h="21660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2015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2016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2017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2018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Narastająco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16361213"/>
                  </a:ext>
                </a:extLst>
              </a:tr>
              <a:tr h="6294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effectLst/>
                        </a:rPr>
                        <a:t>Wysokość alokacji </a:t>
                      </a:r>
                      <a:br>
                        <a:rPr lang="pl-PL" sz="1200" u="none" strike="noStrike" dirty="0">
                          <a:effectLst/>
                        </a:rPr>
                      </a:br>
                      <a:r>
                        <a:rPr lang="pl-PL" sz="1200" u="none" strike="noStrike" dirty="0">
                          <a:effectLst/>
                        </a:rPr>
                        <a:t>w ogłoszonych konkursach (zł)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221 843 850,00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1 712 974 842,12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2 851 695 750,77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328 301 541,78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effectLst/>
                        </a:rPr>
                        <a:t>5 114 815 984,67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6608344"/>
                  </a:ext>
                </a:extLst>
              </a:tr>
              <a:tr h="545285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Kwota wykorzystanej alokacji (zł)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131 260 891,96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1 574 032 487,09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2 417 471 213,19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42 953 375,69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effectLst/>
                        </a:rPr>
                        <a:t>4 165 717 967,93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189082"/>
                  </a:ext>
                </a:extLst>
              </a:tr>
            </a:tbl>
          </a:graphicData>
        </a:graphic>
      </p:graphicFrame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420C0A9D-821C-401A-B624-56EC90BB04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1146120"/>
              </p:ext>
            </p:extLst>
          </p:nvPr>
        </p:nvGraphicFramePr>
        <p:xfrm>
          <a:off x="-126207" y="3129094"/>
          <a:ext cx="9032082" cy="326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2D5D71CC-85CC-4E04-A6B6-0C39155F86D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2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132AADE-C551-4FB9-ACA4-4362C79E7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67512"/>
              </p:ext>
            </p:extLst>
          </p:nvPr>
        </p:nvGraphicFramePr>
        <p:xfrm>
          <a:off x="940178" y="1373792"/>
          <a:ext cx="7263643" cy="2880511"/>
        </p:xfrm>
        <a:graphic>
          <a:graphicData uri="http://schemas.openxmlformats.org/drawingml/2006/table">
            <a:tbl>
              <a:tblPr/>
              <a:tblGrid>
                <a:gridCol w="2783756">
                  <a:extLst>
                    <a:ext uri="{9D8B030D-6E8A-4147-A177-3AD203B41FA5}">
                      <a16:colId xmlns:a16="http://schemas.microsoft.com/office/drawing/2014/main" val="2748250404"/>
                    </a:ext>
                  </a:extLst>
                </a:gridCol>
                <a:gridCol w="797357">
                  <a:extLst>
                    <a:ext uri="{9D8B030D-6E8A-4147-A177-3AD203B41FA5}">
                      <a16:colId xmlns:a16="http://schemas.microsoft.com/office/drawing/2014/main" val="1717341097"/>
                    </a:ext>
                  </a:extLst>
                </a:gridCol>
                <a:gridCol w="1426849">
                  <a:extLst>
                    <a:ext uri="{9D8B030D-6E8A-4147-A177-3AD203B41FA5}">
                      <a16:colId xmlns:a16="http://schemas.microsoft.com/office/drawing/2014/main" val="3473687832"/>
                    </a:ext>
                  </a:extLst>
                </a:gridCol>
                <a:gridCol w="671458">
                  <a:extLst>
                    <a:ext uri="{9D8B030D-6E8A-4147-A177-3AD203B41FA5}">
                      <a16:colId xmlns:a16="http://schemas.microsoft.com/office/drawing/2014/main" val="2531622358"/>
                    </a:ext>
                  </a:extLst>
                </a:gridCol>
                <a:gridCol w="1584223">
                  <a:extLst>
                    <a:ext uri="{9D8B030D-6E8A-4147-A177-3AD203B41FA5}">
                      <a16:colId xmlns:a16="http://schemas.microsoft.com/office/drawing/2014/main" val="2519568022"/>
                    </a:ext>
                  </a:extLst>
                </a:gridCol>
              </a:tblGrid>
              <a:tr h="44099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Struktura złożonych wniosków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29953"/>
                  </a:ext>
                </a:extLst>
              </a:tr>
              <a:tr h="867767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Liczba wniosków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wnioskowane dofinansowanie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Ponadto wnioski preselekcyjne: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60690"/>
                  </a:ext>
                </a:extLst>
              </a:tr>
              <a:tr h="426771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złożone do końca grudnia 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650 543 923,40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780 827 087,80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739245"/>
                  </a:ext>
                </a:extLst>
              </a:tr>
              <a:tr h="384094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złożone w 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3 419 521 086,83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75 831 664,75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552829"/>
                  </a:ext>
                </a:extLst>
              </a:tr>
              <a:tr h="384094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złożone w 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95 652 957,70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3316659"/>
                  </a:ext>
                </a:extLst>
              </a:tr>
              <a:tr h="367315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Razem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4 165 717 967,93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856 658 752,55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227533"/>
                  </a:ext>
                </a:extLst>
              </a:tr>
            </a:tbl>
          </a:graphicData>
        </a:graphic>
      </p:graphicFrame>
      <p:pic>
        <p:nvPicPr>
          <p:cNvPr id="4" name="Obraz 3" descr="efrr kolor podpis.jpg">
            <a:extLst>
              <a:ext uri="{FF2B5EF4-FFF2-40B4-BE49-F238E27FC236}">
                <a16:creationId xmlns:a16="http://schemas.microsoft.com/office/drawing/2014/main" id="{80890D2E-0003-4A74-8C76-571E77C22B2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515287"/>
              </p:ext>
            </p:extLst>
          </p:nvPr>
        </p:nvGraphicFramePr>
        <p:xfrm>
          <a:off x="447675" y="1401763"/>
          <a:ext cx="8270875" cy="3731313"/>
        </p:xfrm>
        <a:graphic>
          <a:graphicData uri="http://schemas.openxmlformats.org/drawingml/2006/table">
            <a:tbl>
              <a:tblPr/>
              <a:tblGrid>
                <a:gridCol w="3354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8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8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01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Poziom wykorzystania alokacji w stosunku do konkursów i złożonych w nich wniosków 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2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EFRR 2014-2020</a:t>
                      </a:r>
                    </a:p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(z rezerwą wykonania)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Kurs euro 4,2072</a:t>
                      </a:r>
                    </a:p>
                  </a:txBody>
                  <a:tcPr marL="9525" marR="9525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Wykorzystanie alokacji </a:t>
                      </a:r>
                      <a:b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 złożonych wnioskach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21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5 755 801 288,26  </a:t>
                      </a:r>
                      <a:r>
                        <a:rPr lang="pl-P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Wszystkie złożone wnioski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4 165 717 967,93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72,37%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Złożone wnioski preselekcyjne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856 658 752,55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14,88%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alokacji we wszystkich ogłoszonych konkursach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u="none" strike="noStrike">
                          <a:effectLst/>
                        </a:rPr>
                        <a:t>5 114 815 984,67</a:t>
                      </a:r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88,86%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Umowy podpisane i w trakcie podpisywania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3 099 285 212,73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53,85%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F035CCA9-5523-4F6C-9065-363BC572C00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C493DF0-4F54-4EC9-BE6E-EA488CC6E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409453"/>
              </p:ext>
            </p:extLst>
          </p:nvPr>
        </p:nvGraphicFramePr>
        <p:xfrm>
          <a:off x="447675" y="1401763"/>
          <a:ext cx="8270875" cy="3731313"/>
        </p:xfrm>
        <a:graphic>
          <a:graphicData uri="http://schemas.openxmlformats.org/drawingml/2006/table">
            <a:tbl>
              <a:tblPr/>
              <a:tblGrid>
                <a:gridCol w="3354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8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8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01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Poziom wykorzystania alokacji w stosunku do konkursów i złożonych w nich wniosków 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2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EFRR 2014-2020</a:t>
                      </a:r>
                    </a:p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(bez rezerwy wykonania)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Kurs euro 4,2072</a:t>
                      </a:r>
                    </a:p>
                  </a:txBody>
                  <a:tcPr marL="9525" marR="9525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Wykorzystanie alokacji </a:t>
                      </a:r>
                      <a:b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 złożonych wnioskach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21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5 411 445 997,67   </a:t>
                      </a:r>
                      <a:r>
                        <a:rPr lang="pl-P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Wszystkie złożone wnioski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4 165 717 967,93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76,98%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Złożone wnioski preselekcyjne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856 658 752,55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15,83%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alokacji we wszystkich ogłoszonych konkursach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u="none" strike="noStrike">
                          <a:effectLst/>
                        </a:rPr>
                        <a:t>5 114 815 984,67</a:t>
                      </a:r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94,52%</a:t>
                      </a:r>
                      <a:endParaRPr lang="pl-PL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21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Umowy podpisane i w trakcie podpisywania</a:t>
                      </a:r>
                    </a:p>
                  </a:txBody>
                  <a:tcPr marL="9525" marR="9525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3 099 285 212,73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57,27%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Obraz 2" descr="efrr kolor podpis.jpg">
            <a:extLst>
              <a:ext uri="{FF2B5EF4-FFF2-40B4-BE49-F238E27FC236}">
                <a16:creationId xmlns:a16="http://schemas.microsoft.com/office/drawing/2014/main" id="{22DF310C-82D5-457B-BB2D-17ED5532248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9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0091" y="1248456"/>
            <a:ext cx="8676000" cy="369332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0000"/>
                  <a:lumOff val="80000"/>
                </a:schemeClr>
              </a:gs>
              <a:gs pos="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ctr">
              <a:defRPr/>
            </a:pPr>
            <a:r>
              <a:rPr lang="pl-PL" dirty="0">
                <a:cs typeface="Arial" pitchFamily="34" charset="0"/>
              </a:rPr>
              <a:t>Umowy podpisane i planowane do podpisania</a:t>
            </a:r>
          </a:p>
        </p:txBody>
      </p:sp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489235"/>
              </p:ext>
            </p:extLst>
          </p:nvPr>
        </p:nvGraphicFramePr>
        <p:xfrm>
          <a:off x="130091" y="1729945"/>
          <a:ext cx="8676000" cy="483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pole tekstowe 1"/>
          <p:cNvSpPr txBox="1"/>
          <p:nvPr/>
        </p:nvSpPr>
        <p:spPr>
          <a:xfrm>
            <a:off x="6631223" y="1975026"/>
            <a:ext cx="6837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>
                <a:solidFill>
                  <a:srgbClr val="FF0000"/>
                </a:solidFill>
              </a:rPr>
              <a:t>57,27%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4126220" y="4932410"/>
            <a:ext cx="6837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>
                <a:solidFill>
                  <a:srgbClr val="FF0000"/>
                </a:solidFill>
              </a:rPr>
              <a:t>5,41%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1794912" y="2236636"/>
            <a:ext cx="6837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>
                <a:solidFill>
                  <a:srgbClr val="FF0000"/>
                </a:solidFill>
              </a:rPr>
              <a:t>51,86%</a:t>
            </a:r>
          </a:p>
        </p:txBody>
      </p:sp>
      <p:pic>
        <p:nvPicPr>
          <p:cNvPr id="9" name="Obraz 8" descr="efrr kolor podpis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31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41A239F-7624-43C1-BD99-52423CAAE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091" y="1248456"/>
            <a:ext cx="8676000" cy="369332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0000"/>
                  <a:lumOff val="80000"/>
                </a:schemeClr>
              </a:gs>
              <a:gs pos="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ctr">
              <a:defRPr/>
            </a:pPr>
            <a:r>
              <a:rPr lang="pl-PL" dirty="0">
                <a:cs typeface="Arial" pitchFamily="34" charset="0"/>
              </a:rPr>
              <a:t>Wypłaty (BGK - w tym zaliczki)</a:t>
            </a:r>
          </a:p>
        </p:txBody>
      </p:sp>
      <p:graphicFrame>
        <p:nvGraphicFramePr>
          <p:cNvPr id="4" name="Wykre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8823403"/>
              </p:ext>
            </p:extLst>
          </p:nvPr>
        </p:nvGraphicFramePr>
        <p:xfrm>
          <a:off x="130091" y="1804087"/>
          <a:ext cx="8675999" cy="4822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Obraz 6" descr="efrr kolor podpis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8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A3CB962-9FF0-432D-921E-D7FC3810E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091" y="1248456"/>
            <a:ext cx="8676000" cy="369332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0000"/>
                  <a:lumOff val="80000"/>
                </a:schemeClr>
              </a:gs>
              <a:gs pos="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b"/>
            <a:r>
              <a:rPr lang="pl-PL" dirty="0"/>
              <a:t>Terminowość rozliczania wniosków o płatność – wnioski wypłacone</a:t>
            </a:r>
            <a:endParaRPr lang="pl-PL" dirty="0">
              <a:latin typeface="Arial" panose="020B0604020202020204" pitchFamily="34" charset="0"/>
            </a:endParaRPr>
          </a:p>
        </p:txBody>
      </p:sp>
      <p:pic>
        <p:nvPicPr>
          <p:cNvPr id="5" name="Obraz 4" descr="efrr kolor podpis.jpg">
            <a:extLst>
              <a:ext uri="{FF2B5EF4-FFF2-40B4-BE49-F238E27FC236}">
                <a16:creationId xmlns:a16="http://schemas.microsoft.com/office/drawing/2014/main" id="{559FE126-8EC3-4BAF-979F-FA6BDF8F2E7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6A7E077-8B29-41D6-98C2-6B4D3DE66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365326"/>
              </p:ext>
            </p:extLst>
          </p:nvPr>
        </p:nvGraphicFramePr>
        <p:xfrm>
          <a:off x="130091" y="1744910"/>
          <a:ext cx="8676000" cy="4657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4444">
                  <a:extLst>
                    <a:ext uri="{9D8B030D-6E8A-4147-A177-3AD203B41FA5}">
                      <a16:colId xmlns:a16="http://schemas.microsoft.com/office/drawing/2014/main" val="3682124893"/>
                    </a:ext>
                  </a:extLst>
                </a:gridCol>
                <a:gridCol w="2794953">
                  <a:extLst>
                    <a:ext uri="{9D8B030D-6E8A-4147-A177-3AD203B41FA5}">
                      <a16:colId xmlns:a16="http://schemas.microsoft.com/office/drawing/2014/main" val="1653752979"/>
                    </a:ext>
                  </a:extLst>
                </a:gridCol>
                <a:gridCol w="1242201">
                  <a:extLst>
                    <a:ext uri="{9D8B030D-6E8A-4147-A177-3AD203B41FA5}">
                      <a16:colId xmlns:a16="http://schemas.microsoft.com/office/drawing/2014/main" val="2248800361"/>
                    </a:ext>
                  </a:extLst>
                </a:gridCol>
                <a:gridCol w="1242201">
                  <a:extLst>
                    <a:ext uri="{9D8B030D-6E8A-4147-A177-3AD203B41FA5}">
                      <a16:colId xmlns:a16="http://schemas.microsoft.com/office/drawing/2014/main" val="2042721138"/>
                    </a:ext>
                  </a:extLst>
                </a:gridCol>
                <a:gridCol w="1242201">
                  <a:extLst>
                    <a:ext uri="{9D8B030D-6E8A-4147-A177-3AD203B41FA5}">
                      <a16:colId xmlns:a16="http://schemas.microsoft.com/office/drawing/2014/main" val="1841342368"/>
                    </a:ext>
                  </a:extLst>
                </a:gridCol>
              </a:tblGrid>
              <a:tr h="92364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wg daty zatwierdzenia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 terminie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Po terminie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Razem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% po terminie</a:t>
                      </a:r>
                      <a:endParaRPr lang="pl-PL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053126"/>
                  </a:ext>
                </a:extLst>
              </a:tr>
              <a:tr h="2758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zaliczkowe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17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225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7,56%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6777207"/>
                  </a:ext>
                </a:extLst>
              </a:tr>
              <a:tr h="2758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pośrednie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4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108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3,70%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8722658"/>
                  </a:ext>
                </a:extLst>
              </a:tr>
              <a:tr h="2758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końcowe</a:t>
                      </a:r>
                      <a:endParaRPr lang="pl-PL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11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2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13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15,38%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7518653"/>
                  </a:ext>
                </a:extLst>
              </a:tr>
              <a:tr h="2758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suma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323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23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346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6,65%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892026"/>
                  </a:ext>
                </a:extLst>
              </a:tr>
              <a:tr h="275869"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1782352"/>
                  </a:ext>
                </a:extLst>
              </a:tr>
              <a:tr h="1103477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 dirty="0">
                          <a:effectLst/>
                        </a:rPr>
                        <a:t> Średnia liczba dni powszednich od daty wpłynięcia wniosku do daty wypłaty</a:t>
                      </a:r>
                      <a:endParaRPr lang="pl-PL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1012004"/>
                  </a:ext>
                </a:extLst>
              </a:tr>
              <a:tr h="44003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Wniosek zaliczkowy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13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1F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126739"/>
                  </a:ext>
                </a:extLst>
              </a:tr>
              <a:tr h="39583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dirty="0">
                          <a:effectLst/>
                        </a:rPr>
                        <a:t>Wniosek pośredni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u="none" strike="noStrike" dirty="0">
                          <a:effectLst/>
                        </a:rPr>
                        <a:t>19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638379"/>
                  </a:ext>
                </a:extLst>
              </a:tr>
              <a:tr h="4146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u="none" strike="noStrike" dirty="0">
                          <a:effectLst/>
                        </a:rPr>
                        <a:t>Wniosek końcowy</a:t>
                      </a:r>
                      <a:endParaRPr lang="pl-PL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360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389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B1DFFD8-6BF5-4C32-9A8E-3285304B6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091" y="1109957"/>
            <a:ext cx="8676000" cy="646331"/>
          </a:xfrm>
          <a:prstGeom prst="rect">
            <a:avLst/>
          </a:prstGeom>
          <a:gradFill>
            <a:gsLst>
              <a:gs pos="0">
                <a:schemeClr val="accent1">
                  <a:tint val="50000"/>
                  <a:satMod val="300000"/>
                  <a:lumMod val="20000"/>
                  <a:lumOff val="80000"/>
                </a:schemeClr>
              </a:gs>
              <a:gs pos="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b"/>
            <a:r>
              <a:rPr lang="pl-PL" dirty="0"/>
              <a:t>Statystyka przeliczeniowa wniosków o płatność (bez sprawozdawczych) w odniesieniu do wersji historycznych – wnioski zatwierdzone.</a:t>
            </a:r>
            <a:endParaRPr lang="pl-PL" dirty="0">
              <a:latin typeface="Arial" panose="020B0604020202020204" pitchFamily="34" charset="0"/>
            </a:endParaRPr>
          </a:p>
        </p:txBody>
      </p:sp>
      <p:pic>
        <p:nvPicPr>
          <p:cNvPr id="4" name="Obraz 3" descr="efrr kolor podpis.jpg">
            <a:extLst>
              <a:ext uri="{FF2B5EF4-FFF2-40B4-BE49-F238E27FC236}">
                <a16:creationId xmlns:a16="http://schemas.microsoft.com/office/drawing/2014/main" id="{446798A1-6BDB-41F5-91E1-F864F59F7BE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EFCE025-5C09-4AC9-89F6-67A693048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294419"/>
              </p:ext>
            </p:extLst>
          </p:nvPr>
        </p:nvGraphicFramePr>
        <p:xfrm>
          <a:off x="130091" y="1868182"/>
          <a:ext cx="8676000" cy="4685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8896">
                  <a:extLst>
                    <a:ext uri="{9D8B030D-6E8A-4147-A177-3AD203B41FA5}">
                      <a16:colId xmlns:a16="http://schemas.microsoft.com/office/drawing/2014/main" val="647072896"/>
                    </a:ext>
                  </a:extLst>
                </a:gridCol>
                <a:gridCol w="1486124">
                  <a:extLst>
                    <a:ext uri="{9D8B030D-6E8A-4147-A177-3AD203B41FA5}">
                      <a16:colId xmlns:a16="http://schemas.microsoft.com/office/drawing/2014/main" val="1315153597"/>
                    </a:ext>
                  </a:extLst>
                </a:gridCol>
                <a:gridCol w="1555569">
                  <a:extLst>
                    <a:ext uri="{9D8B030D-6E8A-4147-A177-3AD203B41FA5}">
                      <a16:colId xmlns:a16="http://schemas.microsoft.com/office/drawing/2014/main" val="1947816989"/>
                    </a:ext>
                  </a:extLst>
                </a:gridCol>
                <a:gridCol w="1592606">
                  <a:extLst>
                    <a:ext uri="{9D8B030D-6E8A-4147-A177-3AD203B41FA5}">
                      <a16:colId xmlns:a16="http://schemas.microsoft.com/office/drawing/2014/main" val="4121404972"/>
                    </a:ext>
                  </a:extLst>
                </a:gridCol>
                <a:gridCol w="1722237">
                  <a:extLst>
                    <a:ext uri="{9D8B030D-6E8A-4147-A177-3AD203B41FA5}">
                      <a16:colId xmlns:a16="http://schemas.microsoft.com/office/drawing/2014/main" val="4275585416"/>
                    </a:ext>
                  </a:extLst>
                </a:gridCol>
                <a:gridCol w="1430568">
                  <a:extLst>
                    <a:ext uri="{9D8B030D-6E8A-4147-A177-3AD203B41FA5}">
                      <a16:colId xmlns:a16="http://schemas.microsoft.com/office/drawing/2014/main" val="439269458"/>
                    </a:ext>
                  </a:extLst>
                </a:gridCol>
              </a:tblGrid>
              <a:tr h="127786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oś</a:t>
                      </a:r>
                      <a:endParaRPr lang="pl-P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ilość wniosków zatwierdzonych w osi</a:t>
                      </a:r>
                      <a:endParaRPr lang="pl-P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ilość wersji wniosków zatwierdzonych</a:t>
                      </a:r>
                      <a:endParaRPr lang="pl-P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współczynnik ilości wersji do ogólnej puli</a:t>
                      </a:r>
                      <a:endParaRPr lang="pl-P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 lub więcej wersji</a:t>
                      </a:r>
                      <a:endParaRPr lang="pl-P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353112"/>
                  </a:ext>
                </a:extLst>
              </a:tr>
              <a:tr h="42595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u="none" strike="noStrike" dirty="0">
                          <a:effectLst/>
                        </a:rPr>
                        <a:t>RPKP.01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172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328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1,91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31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18,02%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4085645"/>
                  </a:ext>
                </a:extLst>
              </a:tr>
              <a:tr h="42595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u="none" strike="noStrike" dirty="0">
                          <a:effectLst/>
                        </a:rPr>
                        <a:t>RPKP.02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 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 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 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 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u="none" strike="noStrike" dirty="0">
                          <a:effectLst/>
                        </a:rPr>
                        <a:t> 0,00%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6614526"/>
                  </a:ext>
                </a:extLst>
              </a:tr>
              <a:tr h="42595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u="none" strike="noStrike" dirty="0">
                          <a:effectLst/>
                        </a:rPr>
                        <a:t>RPKP.03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91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193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2,12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27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29,67%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7616573"/>
                  </a:ext>
                </a:extLst>
              </a:tr>
              <a:tr h="42595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u="none" strike="noStrike" dirty="0">
                          <a:effectLst/>
                        </a:rPr>
                        <a:t>RPKP.04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39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84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2,15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11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28,21%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3637312"/>
                  </a:ext>
                </a:extLst>
              </a:tr>
              <a:tr h="42595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u="none" strike="noStrike" dirty="0">
                          <a:effectLst/>
                        </a:rPr>
                        <a:t>RPKP.05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29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65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2,24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27,59%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9092914"/>
                  </a:ext>
                </a:extLst>
              </a:tr>
              <a:tr h="42595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u="none" strike="noStrike" dirty="0">
                          <a:effectLst/>
                        </a:rPr>
                        <a:t>RPKP.06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96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184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>
                          <a:effectLst/>
                        </a:rPr>
                        <a:t>1,92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20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20,83%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7333622"/>
                  </a:ext>
                </a:extLst>
              </a:tr>
              <a:tr h="42595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u="none" strike="noStrike" dirty="0">
                          <a:effectLst/>
                        </a:rPr>
                        <a:t>RPKP.07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 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 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 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 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u="none" strike="noStrike" dirty="0">
                          <a:effectLst/>
                        </a:rPr>
                        <a:t> 0,00%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7870145"/>
                  </a:ext>
                </a:extLst>
              </a:tr>
              <a:tr h="42595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u="none" strike="noStrike" dirty="0">
                          <a:effectLst/>
                        </a:rPr>
                        <a:t>SUMA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427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854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2,00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97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u="none" strike="noStrike" dirty="0">
                          <a:effectLst/>
                        </a:rPr>
                        <a:t>22,72%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656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853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pole tekstowe 1"/>
          <p:cNvSpPr txBox="1">
            <a:spLocks noChangeArrowheads="1"/>
          </p:cNvSpPr>
          <p:nvPr/>
        </p:nvSpPr>
        <p:spPr bwMode="auto">
          <a:xfrm>
            <a:off x="3238500" y="2476500"/>
            <a:ext cx="55372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i="1" dirty="0">
                <a:latin typeface="Arial" pitchFamily="34" charset="0"/>
              </a:rPr>
              <a:t>Dziękuję za uwagę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 i="1" dirty="0">
              <a:latin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i="1" dirty="0">
                <a:latin typeface="Arial" pitchFamily="34" charset="0"/>
              </a:rPr>
              <a:t>Agnieszka Tuczyńska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 i="1" dirty="0">
              <a:latin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i="1" dirty="0">
                <a:latin typeface="Arial" pitchFamily="34" charset="0"/>
              </a:rPr>
              <a:t>Dyrektor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i="1" dirty="0">
                <a:latin typeface="Arial" pitchFamily="34" charset="0"/>
              </a:rPr>
              <a:t>Departament Wdrażania Europejskiego Funduszu Rozwoju Regionalnego</a:t>
            </a:r>
          </a:p>
        </p:txBody>
      </p:sp>
      <p:pic>
        <p:nvPicPr>
          <p:cNvPr id="3" name="Obraz 2" descr="efrr kolor podpis.jpg">
            <a:extLst>
              <a:ext uri="{FF2B5EF4-FFF2-40B4-BE49-F238E27FC236}">
                <a16:creationId xmlns:a16="http://schemas.microsoft.com/office/drawing/2014/main" id="{6A10D38D-53EB-453D-84B8-D1A2DE46AC4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5072" y="154573"/>
            <a:ext cx="4096042" cy="6918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unduszeEuropejskiePrezentacjaTemplat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41BC98EB-B254-48DE-A757-86CC93C6277F}"/>
    </a:ext>
  </a:extLst>
</a:theme>
</file>

<file path=ppt/theme/theme2.xml><?xml version="1.0" encoding="utf-8"?>
<a:theme xmlns:a="http://schemas.openxmlformats.org/drawingml/2006/main" name="Infrastruktura i Środowisko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D7BFAF85-3AFF-408A-9214-9771CA74E33C}"/>
    </a:ext>
  </a:extLst>
</a:theme>
</file>

<file path=ppt/theme/theme3.xml><?xml version="1.0" encoding="utf-8"?>
<a:theme xmlns:a="http://schemas.openxmlformats.org/drawingml/2006/main" name="Inteligentny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D7262E80-C742-4C3A-B4FD-B9DFB2A85E65}"/>
    </a:ext>
  </a:extLst>
</a:theme>
</file>

<file path=ppt/theme/theme4.xml><?xml version="1.0" encoding="utf-8"?>
<a:theme xmlns:a="http://schemas.openxmlformats.org/drawingml/2006/main" name="Rozwój Polski Wschodnie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5D6DABCB-300B-4583-9DC2-84BDBB033C22}"/>
    </a:ext>
  </a:extLst>
</a:theme>
</file>

<file path=ppt/theme/theme5.xml><?xml version="1.0" encoding="utf-8"?>
<a:theme xmlns:a="http://schemas.openxmlformats.org/drawingml/2006/main" name="Wiedza Edukacja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53FA2FB3-9C38-4B68-A4DF-76B77B12EB81}"/>
    </a:ext>
  </a:extLst>
</a:theme>
</file>

<file path=ppt/theme/theme6.xml><?xml version="1.0" encoding="utf-8"?>
<a:theme xmlns:a="http://schemas.openxmlformats.org/drawingml/2006/main" name="Polska Cyfrow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A4A928A6-969B-40E6-93A8-BBEF1A2F6A09}"/>
    </a:ext>
  </a:extLst>
</a:theme>
</file>

<file path=ppt/theme/theme7.xml><?xml version="1.0" encoding="utf-8"?>
<a:theme xmlns:a="http://schemas.openxmlformats.org/drawingml/2006/main" name="Programy Regionalne">
  <a:themeElements>
    <a:clrScheme name="Niestandardowy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92000801-0B03-4AC3-8040-626073FD01A7}"/>
    </a:ext>
  </a:extLst>
</a:theme>
</file>

<file path=ppt/theme/theme8.xml><?xml version="1.0" encoding="utf-8"?>
<a:theme xmlns:a="http://schemas.openxmlformats.org/drawingml/2006/main" name="Pomoc Techniczn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F455CDD5-C0D5-4F1E-9423-3AD99BE16955}"/>
    </a:ext>
  </a:extLst>
</a:theme>
</file>

<file path=ppt/theme/theme9.xml><?xml version="1.0" encoding="utf-8"?>
<a:theme xmlns:a="http://schemas.openxmlformats.org/drawingml/2006/main" name="1_Programy Regionalne">
  <a:themeElements>
    <a:clrScheme name="Niestandardowy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duszeEuropejskiePrezentacjaTemplate.potx" id="{E1C8E9E8-192D-4AF6-9B43-48AB8A3797D1}" vid="{92000801-0B03-4AC3-8040-626073FD01A7}"/>
    </a:ext>
  </a:extLst>
</a:theme>
</file>

<file path=ppt/theme/theme10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FunduszeEuropejskiePrezentacjaTemplate</Template>
  <TotalTime>2928</TotalTime>
  <Words>534</Words>
  <Application>Microsoft Office PowerPoint</Application>
  <PresentationFormat>Pokaz na ekranie (4:3)</PresentationFormat>
  <Paragraphs>244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9</vt:i4>
      </vt:variant>
      <vt:variant>
        <vt:lpstr>Tytuły slajdów</vt:lpstr>
      </vt:variant>
      <vt:variant>
        <vt:i4>13</vt:i4>
      </vt:variant>
    </vt:vector>
  </HeadingPairs>
  <TitlesOfParts>
    <vt:vector size="25" baseType="lpstr">
      <vt:lpstr>Arial</vt:lpstr>
      <vt:lpstr>Calibri</vt:lpstr>
      <vt:lpstr>Czcionka tekstu podstawowego</vt:lpstr>
      <vt:lpstr>FunduszeEuropejskiePrezentacjaTemplate</vt:lpstr>
      <vt:lpstr>Infrastruktura i Środowisko</vt:lpstr>
      <vt:lpstr>Inteligentny Rozwoj</vt:lpstr>
      <vt:lpstr>Rozwój Polski Wschodniej</vt:lpstr>
      <vt:lpstr>Wiedza Edukacja Rozwoj</vt:lpstr>
      <vt:lpstr>Polska Cyfrowa</vt:lpstr>
      <vt:lpstr>Programy Regionalne</vt:lpstr>
      <vt:lpstr>Pomoc Techniczna</vt:lpstr>
      <vt:lpstr>1_Programy Regionalne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j.zakrzewska</dc:creator>
  <cp:lastModifiedBy>Agnieszka Tuczyńska</cp:lastModifiedBy>
  <cp:revision>518</cp:revision>
  <cp:lastPrinted>2017-06-14T10:19:04Z</cp:lastPrinted>
  <dcterms:created xsi:type="dcterms:W3CDTF">2015-01-15T11:10:57Z</dcterms:created>
  <dcterms:modified xsi:type="dcterms:W3CDTF">2018-04-17T10:01:56Z</dcterms:modified>
</cp:coreProperties>
</file>