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  <p:sldMasterId id="2147483710" r:id="rId3"/>
    <p:sldMasterId id="2147483758" r:id="rId4"/>
    <p:sldMasterId id="2147483770" r:id="rId5"/>
    <p:sldMasterId id="2147483722" r:id="rId6"/>
    <p:sldMasterId id="2147483734" r:id="rId7"/>
    <p:sldMasterId id="2147483746" r:id="rId8"/>
  </p:sldMasterIdLst>
  <p:notesMasterIdLst>
    <p:notesMasterId r:id="rId30"/>
  </p:notesMasterIdLst>
  <p:handoutMasterIdLst>
    <p:handoutMasterId r:id="rId31"/>
  </p:handoutMasterIdLst>
  <p:sldIdLst>
    <p:sldId id="260" r:id="rId9"/>
    <p:sldId id="661" r:id="rId10"/>
    <p:sldId id="433" r:id="rId11"/>
    <p:sldId id="658" r:id="rId12"/>
    <p:sldId id="681" r:id="rId13"/>
    <p:sldId id="677" r:id="rId14"/>
    <p:sldId id="678" r:id="rId15"/>
    <p:sldId id="690" r:id="rId16"/>
    <p:sldId id="691" r:id="rId17"/>
    <p:sldId id="692" r:id="rId18"/>
    <p:sldId id="693" r:id="rId19"/>
    <p:sldId id="680" r:id="rId20"/>
    <p:sldId id="694" r:id="rId21"/>
    <p:sldId id="684" r:id="rId22"/>
    <p:sldId id="682" r:id="rId23"/>
    <p:sldId id="689" r:id="rId24"/>
    <p:sldId id="688" r:id="rId25"/>
    <p:sldId id="685" r:id="rId26"/>
    <p:sldId id="686" r:id="rId27"/>
    <p:sldId id="687" r:id="rId28"/>
    <p:sldId id="426" r:id="rId29"/>
  </p:sldIdLst>
  <p:sldSz cx="9144000" cy="6858000" type="screen4x3"/>
  <p:notesSz cx="6789738" cy="9929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DBEFE9"/>
    <a:srgbClr val="EFD1F1"/>
    <a:srgbClr val="9DFC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7" autoAdjust="0"/>
    <p:restoredTop sz="96828" autoAdjust="0"/>
  </p:normalViewPr>
  <p:slideViewPr>
    <p:cSldViewPr snapToGrid="0">
      <p:cViewPr varScale="1">
        <p:scale>
          <a:sx n="112" d="100"/>
          <a:sy n="112" d="100"/>
        </p:scale>
        <p:origin x="163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400" dirty="0"/>
              <a:t>% wykonania </a:t>
            </a:r>
            <a:r>
              <a:rPr lang="pl-PL" sz="2400" dirty="0" smtClean="0"/>
              <a:t>EFRR (podpisane</a:t>
            </a:r>
            <a:r>
              <a:rPr lang="pl-PL" sz="2400" baseline="0" dirty="0" smtClean="0"/>
              <a:t> umowy)</a:t>
            </a:r>
            <a:r>
              <a:rPr lang="pl-PL" sz="2400" dirty="0" smtClean="0"/>
              <a:t> </a:t>
            </a:r>
            <a:r>
              <a:rPr lang="pl-PL" sz="2400" dirty="0"/>
              <a:t>w strategiach </a:t>
            </a:r>
            <a:r>
              <a:rPr lang="pl-PL" sz="2400" dirty="0" smtClean="0"/>
              <a:t>obszarowych OSI</a:t>
            </a:r>
            <a:r>
              <a:rPr lang="pl-PL" sz="2400" baseline="0" dirty="0" smtClean="0"/>
              <a:t>  i </a:t>
            </a:r>
            <a:r>
              <a:rPr lang="pl-PL" sz="2400" dirty="0" smtClean="0"/>
              <a:t>ORSG</a:t>
            </a:r>
            <a:r>
              <a:rPr lang="pl-PL" sz="2400" baseline="0" dirty="0" smtClean="0"/>
              <a:t> – stan na 09.04.2018 r.</a:t>
            </a:r>
            <a:endParaRPr lang="pl-PL" sz="2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056274834838782E-2"/>
          <c:y val="0.32735149640680433"/>
          <c:w val="0.83894014961949814"/>
          <c:h val="0.52265987446556905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% wykonania EFRR w strategiach obszarowych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6868273964561389"/>
                  <c:y val="-0.12792258918400409"/>
                </c:manualLayout>
              </c:layout>
              <c:tx>
                <c:rich>
                  <a:bodyPr/>
                  <a:lstStyle/>
                  <a:p>
                    <a:fld id="{4AF9E0B6-8AFC-4BAA-BE43-6449B4FABA22}" type="VALUE">
                      <a:rPr lang="en-US" sz="2000" b="1" baseline="0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6501994385314397"/>
                  <c:y val="4.5474423364503462E-2"/>
                </c:manualLayout>
              </c:layout>
              <c:tx>
                <c:rich>
                  <a:bodyPr/>
                  <a:lstStyle/>
                  <a:p>
                    <a:fld id="{F73CD85D-C181-4D38-92B8-5B74C2C60976}" type="VALUE">
                      <a:rPr lang="en-US" sz="2000" b="1" baseline="0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Pozostała alokacja</c:v>
                </c:pt>
                <c:pt idx="1">
                  <c:v>% wykonania </c:v>
                </c:pt>
              </c:strCache>
            </c:strRef>
          </c:cat>
          <c:val>
            <c:numRef>
              <c:f>Arkusz1!$B$2:$B$3</c:f>
              <c:numCache>
                <c:formatCode>0.00%</c:formatCode>
                <c:ptCount val="2"/>
                <c:pt idx="0">
                  <c:v>0.58050000000000002</c:v>
                </c:pt>
                <c:pt idx="1">
                  <c:v>0.41949999999999998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400" dirty="0"/>
              <a:t>% wykonania </a:t>
            </a:r>
            <a:r>
              <a:rPr lang="pl-PL" sz="2400" dirty="0" smtClean="0"/>
              <a:t>EFS (podpisane umowy) </a:t>
            </a:r>
            <a:r>
              <a:rPr lang="pl-PL" sz="2400" dirty="0"/>
              <a:t>w strategiach </a:t>
            </a:r>
            <a:r>
              <a:rPr lang="pl-PL" sz="2400" dirty="0" smtClean="0"/>
              <a:t>obszarowych OSI</a:t>
            </a:r>
            <a:r>
              <a:rPr lang="pl-PL" sz="2400" baseline="0" dirty="0" smtClean="0"/>
              <a:t> i </a:t>
            </a:r>
            <a:r>
              <a:rPr lang="pl-PL" sz="2400" dirty="0" smtClean="0"/>
              <a:t>ORSG</a:t>
            </a:r>
            <a:r>
              <a:rPr lang="pl-PL" sz="2400" baseline="0" dirty="0" smtClean="0"/>
              <a:t> – stan na 09.04.2018 r.</a:t>
            </a:r>
            <a:endParaRPr lang="pl-PL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% wykonania EFRR w strategiach obszarowych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Pozostała alokacja</c:v>
                </c:pt>
                <c:pt idx="1">
                  <c:v>% wykonania </c:v>
                </c:pt>
              </c:strCache>
            </c:strRef>
          </c:cat>
          <c:val>
            <c:numRef>
              <c:f>Arkusz1!$B$2:$B$3</c:f>
              <c:numCache>
                <c:formatCode>0.00%</c:formatCode>
                <c:ptCount val="2"/>
                <c:pt idx="0">
                  <c:v>0.83509999999999995</c:v>
                </c:pt>
                <c:pt idx="1">
                  <c:v>0.16489999999999999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68626864679892"/>
          <c:y val="2.4865296460471694E-2"/>
          <c:w val="0.67931238025626539"/>
          <c:h val="0.828127564338918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 REALIZACJI ALOKACJI  WSKAZANEJ W STRATEGIACH ORSG (PODPISANE UMOWY)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ot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Arkusz1!$A$2:$A$21</c:f>
              <c:strCache>
                <c:ptCount val="20"/>
                <c:pt idx="0">
                  <c:v>ORSG Powiatu Grudziądzkiego</c:v>
                </c:pt>
                <c:pt idx="1">
                  <c:v>ORSG Powiatu Lipnowskiego</c:v>
                </c:pt>
                <c:pt idx="2">
                  <c:v>ORSG Powiatu Inowrocławskiego</c:v>
                </c:pt>
                <c:pt idx="3">
                  <c:v>ORSG Powiatu Chełmińskiego</c:v>
                </c:pt>
                <c:pt idx="4">
                  <c:v>ORSG Powiatu Sępoleńskiego</c:v>
                </c:pt>
                <c:pt idx="5">
                  <c:v>ORSG Powiatu Świeckiego</c:v>
                </c:pt>
                <c:pt idx="6">
                  <c:v>ORSG Powiatu Aleksandrowskiego</c:v>
                </c:pt>
                <c:pt idx="7">
                  <c:v>ORSG Powiatu Mogileńskiego</c:v>
                </c:pt>
                <c:pt idx="8">
                  <c:v>ORSG Powiatu Żnińskiego</c:v>
                </c:pt>
                <c:pt idx="9">
                  <c:v>ORSG Powiatu Nakielskiego</c:v>
                </c:pt>
                <c:pt idx="10">
                  <c:v>ORSG Powiatu Tucholskiego</c:v>
                </c:pt>
                <c:pt idx="11">
                  <c:v>ORSG Powiatu Włocławskiego</c:v>
                </c:pt>
                <c:pt idx="12">
                  <c:v>ORSG Powiatu Golubsko-Dobrzyńskiego</c:v>
                </c:pt>
                <c:pt idx="13">
                  <c:v>OSI Grudziądz</c:v>
                </c:pt>
                <c:pt idx="14">
                  <c:v>ORSG Powiatu Brodnickiego</c:v>
                </c:pt>
                <c:pt idx="15">
                  <c:v>OSI Włocławek</c:v>
                </c:pt>
                <c:pt idx="16">
                  <c:v>ORSG Powiatu Wąbrzeskiego</c:v>
                </c:pt>
                <c:pt idx="17">
                  <c:v>ORSG Powiatu Radziejowskiego</c:v>
                </c:pt>
                <c:pt idx="18">
                  <c:v>ORSG Powiatu Rypińskiego</c:v>
                </c:pt>
                <c:pt idx="19">
                  <c:v>OSI Inowrocław</c:v>
                </c:pt>
              </c:strCache>
            </c:strRef>
          </c:cat>
          <c:val>
            <c:numRef>
              <c:f>Arkusz1!$B$2:$B$21</c:f>
              <c:numCache>
                <c:formatCode>General</c:formatCode>
                <c:ptCount val="20"/>
                <c:pt idx="0">
                  <c:v>0</c:v>
                </c:pt>
                <c:pt idx="1">
                  <c:v>3.79</c:v>
                </c:pt>
                <c:pt idx="2">
                  <c:v>22.58</c:v>
                </c:pt>
                <c:pt idx="3">
                  <c:v>24.71</c:v>
                </c:pt>
                <c:pt idx="4">
                  <c:v>25.73</c:v>
                </c:pt>
                <c:pt idx="5">
                  <c:v>26.63</c:v>
                </c:pt>
                <c:pt idx="6" formatCode="0.00">
                  <c:v>27.9</c:v>
                </c:pt>
                <c:pt idx="7">
                  <c:v>29.93</c:v>
                </c:pt>
                <c:pt idx="8">
                  <c:v>30.24</c:v>
                </c:pt>
                <c:pt idx="9">
                  <c:v>31.82</c:v>
                </c:pt>
                <c:pt idx="10">
                  <c:v>33.47</c:v>
                </c:pt>
                <c:pt idx="11">
                  <c:v>38.270000000000003</c:v>
                </c:pt>
                <c:pt idx="12">
                  <c:v>47.89</c:v>
                </c:pt>
                <c:pt idx="14">
                  <c:v>53.04</c:v>
                </c:pt>
                <c:pt idx="16">
                  <c:v>53.62</c:v>
                </c:pt>
                <c:pt idx="17">
                  <c:v>58.35</c:v>
                </c:pt>
                <c:pt idx="18">
                  <c:v>59.58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% REALIZACJI ALOKACJI WSKAZANEJ W STRATEGIACH OSI (PODPISANE UMOWY)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Arkusz1!$A$2:$A$21</c:f>
              <c:strCache>
                <c:ptCount val="20"/>
                <c:pt idx="0">
                  <c:v>ORSG Powiatu Grudziądzkiego</c:v>
                </c:pt>
                <c:pt idx="1">
                  <c:v>ORSG Powiatu Lipnowskiego</c:v>
                </c:pt>
                <c:pt idx="2">
                  <c:v>ORSG Powiatu Inowrocławskiego</c:v>
                </c:pt>
                <c:pt idx="3">
                  <c:v>ORSG Powiatu Chełmińskiego</c:v>
                </c:pt>
                <c:pt idx="4">
                  <c:v>ORSG Powiatu Sępoleńskiego</c:v>
                </c:pt>
                <c:pt idx="5">
                  <c:v>ORSG Powiatu Świeckiego</c:v>
                </c:pt>
                <c:pt idx="6">
                  <c:v>ORSG Powiatu Aleksandrowskiego</c:v>
                </c:pt>
                <c:pt idx="7">
                  <c:v>ORSG Powiatu Mogileńskiego</c:v>
                </c:pt>
                <c:pt idx="8">
                  <c:v>ORSG Powiatu Żnińskiego</c:v>
                </c:pt>
                <c:pt idx="9">
                  <c:v>ORSG Powiatu Nakielskiego</c:v>
                </c:pt>
                <c:pt idx="10">
                  <c:v>ORSG Powiatu Tucholskiego</c:v>
                </c:pt>
                <c:pt idx="11">
                  <c:v>ORSG Powiatu Włocławskiego</c:v>
                </c:pt>
                <c:pt idx="12">
                  <c:v>ORSG Powiatu Golubsko-Dobrzyńskiego</c:v>
                </c:pt>
                <c:pt idx="13">
                  <c:v>OSI Grudziądz</c:v>
                </c:pt>
                <c:pt idx="14">
                  <c:v>ORSG Powiatu Brodnickiego</c:v>
                </c:pt>
                <c:pt idx="15">
                  <c:v>OSI Włocławek</c:v>
                </c:pt>
                <c:pt idx="16">
                  <c:v>ORSG Powiatu Wąbrzeskiego</c:v>
                </c:pt>
                <c:pt idx="17">
                  <c:v>ORSG Powiatu Radziejowskiego</c:v>
                </c:pt>
                <c:pt idx="18">
                  <c:v>ORSG Powiatu Rypińskiego</c:v>
                </c:pt>
                <c:pt idx="19">
                  <c:v>OSI Inowrocław</c:v>
                </c:pt>
              </c:strCache>
            </c:strRef>
          </c:cat>
          <c:val>
            <c:numRef>
              <c:f>Arkusz1!$C$2:$C$21</c:f>
              <c:numCache>
                <c:formatCode>General</c:formatCode>
                <c:ptCount val="20"/>
                <c:pt idx="13">
                  <c:v>49.76</c:v>
                </c:pt>
                <c:pt idx="15">
                  <c:v>53.33</c:v>
                </c:pt>
                <c:pt idx="19">
                  <c:v>66.77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26165704"/>
        <c:axId val="326166096"/>
      </c:barChart>
      <c:catAx>
        <c:axId val="326165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6166096"/>
        <c:crosses val="autoZero"/>
        <c:auto val="1"/>
        <c:lblAlgn val="ctr"/>
        <c:lblOffset val="100"/>
        <c:tickMarkSkip val="10"/>
        <c:noMultiLvlLbl val="0"/>
      </c:catAx>
      <c:valAx>
        <c:axId val="326166096"/>
        <c:scaling>
          <c:orientation val="minMax"/>
        </c:scaling>
        <c:delete val="0"/>
        <c:axPos val="b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6165704"/>
        <c:crosses val="autoZero"/>
        <c:crossBetween val="between"/>
      </c:valAx>
      <c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1000">
              <a:schemeClr val="bg1"/>
            </a:gs>
            <a:gs pos="100000">
              <a:schemeClr val="accent6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/>
        <a:scene3d>
          <a:camera prst="orthographicFront"/>
          <a:lightRig rig="chilly" dir="t"/>
        </a:scene3d>
        <a:sp3d>
          <a:bevelB w="152400" h="50800" prst="softRound"/>
        </a:sp3d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ayout>
        <c:manualLayout>
          <c:xMode val="edge"/>
          <c:yMode val="edge"/>
          <c:x val="0"/>
          <c:y val="0.91525584328894793"/>
          <c:w val="0.97625535732084123"/>
          <c:h val="8.24075034902607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dirty="0"/>
              <a:t>% </a:t>
            </a:r>
            <a:r>
              <a:rPr lang="pl-PL" sz="2400" dirty="0"/>
              <a:t>wykonania</a:t>
            </a:r>
            <a:r>
              <a:rPr lang="pl-PL" sz="2000" dirty="0"/>
              <a:t> </a:t>
            </a:r>
            <a:r>
              <a:rPr lang="pl-PL" sz="2000" dirty="0" smtClean="0"/>
              <a:t>EFRR (podpisane</a:t>
            </a:r>
            <a:r>
              <a:rPr lang="pl-PL" sz="2000" baseline="0" dirty="0" smtClean="0"/>
              <a:t> umowy)</a:t>
            </a:r>
            <a:r>
              <a:rPr lang="pl-PL" sz="2000" dirty="0" smtClean="0"/>
              <a:t> </a:t>
            </a:r>
            <a:r>
              <a:rPr lang="pl-PL" sz="2000" dirty="0"/>
              <a:t>w </a:t>
            </a:r>
            <a:r>
              <a:rPr lang="pl-PL" sz="2000" dirty="0" smtClean="0"/>
              <a:t>ZIT</a:t>
            </a:r>
            <a:r>
              <a:rPr lang="pl-PL" sz="2000" baseline="0" dirty="0" smtClean="0"/>
              <a:t> – marzec 2018 r.</a:t>
            </a:r>
            <a:endParaRPr lang="pl-PL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% wykonania EFRR w strategiach obszarowych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0204648471841061"/>
                  <c:y val="-0.1263335120601410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F9E0B6-8AFC-4BAA-BE43-6449B4FABA22}" type="VALUE">
                      <a:rPr lang="en-US" sz="2000" b="1"/>
                      <a:pPr>
                        <a:defRPr sz="2000"/>
                      </a:pPr>
                      <a:t>[WARTOŚĆ]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9345555792434652"/>
                  <c:y val="2.2358484178976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73CD85D-C181-4D38-92B8-5B74C2C60976}" type="VALUE">
                      <a:rPr lang="en-US" sz="2000" b="1"/>
                      <a:pPr>
                        <a:defRPr sz="2000"/>
                      </a:pPr>
                      <a:t>[WARTOŚĆ]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Pozostała alokacja</c:v>
                </c:pt>
                <c:pt idx="1">
                  <c:v>% wykonania </c:v>
                </c:pt>
              </c:strCache>
            </c:strRef>
          </c:cat>
          <c:val>
            <c:numRef>
              <c:f>Arkusz1!$B$2:$B$3</c:f>
              <c:numCache>
                <c:formatCode>0.00%</c:formatCode>
                <c:ptCount val="2"/>
                <c:pt idx="0">
                  <c:v>0.51780000000000004</c:v>
                </c:pt>
                <c:pt idx="1">
                  <c:v>0.48220000000000002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400" dirty="0"/>
              <a:t>% wykonania </a:t>
            </a:r>
            <a:r>
              <a:rPr lang="pl-PL" sz="2400" dirty="0" smtClean="0"/>
              <a:t>EFS (podpisane umowy) </a:t>
            </a:r>
            <a:r>
              <a:rPr lang="pl-PL" sz="2400" dirty="0"/>
              <a:t>w </a:t>
            </a:r>
            <a:r>
              <a:rPr lang="pl-PL" sz="2400" dirty="0" smtClean="0"/>
              <a:t>ZIT</a:t>
            </a:r>
            <a:r>
              <a:rPr lang="pl-PL" sz="2400" baseline="0" dirty="0" smtClean="0"/>
              <a:t> - 2018 r.</a:t>
            </a:r>
            <a:endParaRPr lang="pl-PL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% wykonania EFRR w strategiach obszarowych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5AC2268-AB88-4623-9339-1880FF5F96E2}" type="VALUE">
                      <a:rPr lang="en-US" sz="2000" b="1"/>
                      <a:pPr>
                        <a:defRPr sz="2000"/>
                      </a:pPr>
                      <a:t>[WARTOŚĆ]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A235550-8A52-4866-B9EC-C0E8F0C58CED}" type="VALUE">
                      <a:rPr lang="en-US" sz="2000"/>
                      <a:pPr>
                        <a:defRPr b="1"/>
                      </a:pPr>
                      <a:t>[WARTOŚĆ]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Pozostała alokacja</c:v>
                </c:pt>
                <c:pt idx="1">
                  <c:v>% wykonania </c:v>
                </c:pt>
              </c:strCache>
            </c:strRef>
          </c:cat>
          <c:val>
            <c:numRef>
              <c:f>Arkusz1!$B$2:$B$3</c:f>
              <c:numCache>
                <c:formatCode>0.00%</c:formatCode>
                <c:ptCount val="2"/>
                <c:pt idx="0">
                  <c:v>0.6048</c:v>
                </c:pt>
                <c:pt idx="1">
                  <c:v>0.3952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A3349A-006D-406F-83CE-4AFB9335B33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AB05181-A188-44A4-A6D1-B360EFECBEDB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Wartość alokacji w Strategiach </a:t>
          </a:r>
        </a:p>
        <a:p>
          <a:r>
            <a:rPr lang="pl-PL" sz="1400" b="1" dirty="0" smtClean="0">
              <a:solidFill>
                <a:schemeClr val="tx1"/>
              </a:solidFill>
            </a:rPr>
            <a:t>298 252 570,33 zł </a:t>
          </a:r>
          <a:endParaRPr lang="pl-PL" sz="1400" b="1" dirty="0">
            <a:solidFill>
              <a:schemeClr val="tx1"/>
            </a:solidFill>
          </a:endParaRPr>
        </a:p>
      </dgm:t>
    </dgm:pt>
    <dgm:pt modelId="{A70C0B5C-5604-4546-9399-B8364C46B646}" type="parTrans" cxnId="{C8D2156B-65FF-4A66-9C08-19004B3058E0}">
      <dgm:prSet/>
      <dgm:spPr/>
      <dgm:t>
        <a:bodyPr/>
        <a:lstStyle/>
        <a:p>
          <a:endParaRPr lang="pl-PL"/>
        </a:p>
      </dgm:t>
    </dgm:pt>
    <dgm:pt modelId="{D9A3C860-7206-4259-9BEB-70BB5317B15D}" type="sibTrans" cxnId="{C8D2156B-65FF-4A66-9C08-19004B3058E0}">
      <dgm:prSet/>
      <dgm:spPr/>
      <dgm:t>
        <a:bodyPr/>
        <a:lstStyle/>
        <a:p>
          <a:endParaRPr lang="pl-PL"/>
        </a:p>
      </dgm:t>
    </dgm:pt>
    <dgm:pt modelId="{0146DC42-2973-431E-9C6D-9384CCCCA516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 smtClean="0"/>
            <a:t>Wartość alokacji w Strategiach EFRR </a:t>
          </a:r>
        </a:p>
        <a:p>
          <a:r>
            <a:rPr lang="pl-PL" sz="1400" b="1" dirty="0" smtClean="0"/>
            <a:t>212 128 736,70 zł</a:t>
          </a:r>
        </a:p>
      </dgm:t>
    </dgm:pt>
    <dgm:pt modelId="{43F8E43A-085A-423C-910C-E685D7C1E89F}" type="parTrans" cxnId="{7B7B155E-4E53-4A97-98B6-A1804BD53012}">
      <dgm:prSet/>
      <dgm:spPr/>
      <dgm:t>
        <a:bodyPr/>
        <a:lstStyle/>
        <a:p>
          <a:endParaRPr lang="pl-PL"/>
        </a:p>
      </dgm:t>
    </dgm:pt>
    <dgm:pt modelId="{15D55E44-6F70-43BA-A391-F115728C6819}" type="sibTrans" cxnId="{7B7B155E-4E53-4A97-98B6-A1804BD53012}">
      <dgm:prSet/>
      <dgm:spPr/>
      <dgm:t>
        <a:bodyPr/>
        <a:lstStyle/>
        <a:p>
          <a:endParaRPr lang="pl-PL"/>
        </a:p>
      </dgm:t>
    </dgm:pt>
    <dgm:pt modelId="{1CFFCDF6-06B5-4286-A77B-5D0D24560C5F}">
      <dgm:prSet phldrT="[Tekst]" custT="1"/>
      <dgm:spPr>
        <a:solidFill>
          <a:srgbClr val="EFD1F1">
            <a:alpha val="89804"/>
          </a:srgbClr>
        </a:solidFill>
      </dgm:spPr>
      <dgm:t>
        <a:bodyPr/>
        <a:lstStyle/>
        <a:p>
          <a:r>
            <a:rPr lang="pl-PL" sz="1400" dirty="0" smtClean="0"/>
            <a:t>Wartość alokacji w Strategiach EFS </a:t>
          </a:r>
        </a:p>
        <a:p>
          <a:r>
            <a:rPr lang="pl-PL" sz="1400" b="1" dirty="0" smtClean="0"/>
            <a:t>86 123 833,63 zł</a:t>
          </a:r>
          <a:endParaRPr lang="pl-PL" sz="1400" b="1" dirty="0"/>
        </a:p>
      </dgm:t>
    </dgm:pt>
    <dgm:pt modelId="{0E4B51F0-E594-4C19-BEB0-41B3EB64AF40}" type="parTrans" cxnId="{D8CF43D4-F79E-4E28-94D6-3B9202D122CC}">
      <dgm:prSet/>
      <dgm:spPr/>
      <dgm:t>
        <a:bodyPr/>
        <a:lstStyle/>
        <a:p>
          <a:endParaRPr lang="pl-PL"/>
        </a:p>
      </dgm:t>
    </dgm:pt>
    <dgm:pt modelId="{D086285A-B52C-4D09-BFBA-A4813392961C}" type="sibTrans" cxnId="{D8CF43D4-F79E-4E28-94D6-3B9202D122CC}">
      <dgm:prSet/>
      <dgm:spPr/>
      <dgm:t>
        <a:bodyPr/>
        <a:lstStyle/>
        <a:p>
          <a:endParaRPr lang="pl-PL"/>
        </a:p>
      </dgm:t>
    </dgm:pt>
    <dgm:pt modelId="{6DBC3C0B-CD05-421A-99D2-26D99E38C54D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Wartość podpisanych umów</a:t>
          </a:r>
        </a:p>
        <a:p>
          <a:r>
            <a:rPr lang="pl-PL" sz="1400" b="1" dirty="0" smtClean="0">
              <a:solidFill>
                <a:schemeClr val="tx1"/>
              </a:solidFill>
            </a:rPr>
            <a:t>126 660 145,27 zł</a:t>
          </a:r>
          <a:endParaRPr lang="pl-PL" sz="1400" b="1" dirty="0">
            <a:solidFill>
              <a:schemeClr val="tx1"/>
            </a:solidFill>
          </a:endParaRPr>
        </a:p>
      </dgm:t>
    </dgm:pt>
    <dgm:pt modelId="{30596651-1B1E-4F2B-8602-2971BAE57662}" type="parTrans" cxnId="{2FEE31F3-86F6-4EC1-AFDF-A9A3293557C4}">
      <dgm:prSet/>
      <dgm:spPr/>
      <dgm:t>
        <a:bodyPr/>
        <a:lstStyle/>
        <a:p>
          <a:endParaRPr lang="pl-PL"/>
        </a:p>
      </dgm:t>
    </dgm:pt>
    <dgm:pt modelId="{F3E3C40C-0F8A-48A7-94C5-60143F3D4E6C}" type="sibTrans" cxnId="{2FEE31F3-86F6-4EC1-AFDF-A9A3293557C4}">
      <dgm:prSet/>
      <dgm:spPr/>
      <dgm:t>
        <a:bodyPr/>
        <a:lstStyle/>
        <a:p>
          <a:endParaRPr lang="pl-PL"/>
        </a:p>
      </dgm:t>
    </dgm:pt>
    <dgm:pt modelId="{FFED0CA5-D6D9-4CA3-9830-4B9C645D653D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800" dirty="0" smtClean="0"/>
        </a:p>
        <a:p>
          <a:r>
            <a:rPr lang="pl-PL" sz="1400" dirty="0" smtClean="0"/>
            <a:t>Wartość podpisanych umów EFRR </a:t>
          </a:r>
        </a:p>
        <a:p>
          <a:r>
            <a:rPr lang="pl-PL" sz="1400" b="1" dirty="0" smtClean="0"/>
            <a:t>118 845 575,57 zł</a:t>
          </a:r>
        </a:p>
        <a:p>
          <a:endParaRPr lang="pl-PL" sz="1500" dirty="0"/>
        </a:p>
      </dgm:t>
    </dgm:pt>
    <dgm:pt modelId="{AA916EB7-073E-41A9-B483-5427BAFD1285}" type="parTrans" cxnId="{73307D71-FE3E-44F7-BA13-EC0067C974C2}">
      <dgm:prSet/>
      <dgm:spPr/>
      <dgm:t>
        <a:bodyPr/>
        <a:lstStyle/>
        <a:p>
          <a:endParaRPr lang="pl-PL"/>
        </a:p>
      </dgm:t>
    </dgm:pt>
    <dgm:pt modelId="{5BA1D269-C0B0-41AA-B7A9-4F7C2B767CCF}" type="sibTrans" cxnId="{73307D71-FE3E-44F7-BA13-EC0067C974C2}">
      <dgm:prSet/>
      <dgm:spPr/>
      <dgm:t>
        <a:bodyPr/>
        <a:lstStyle/>
        <a:p>
          <a:endParaRPr lang="pl-PL"/>
        </a:p>
      </dgm:t>
    </dgm:pt>
    <dgm:pt modelId="{103BE340-0408-447B-B70F-0011667D9EC1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r>
            <a:rPr lang="pl-PL" sz="1400" dirty="0" smtClean="0"/>
            <a:t>Wartość podpisanych umów EFS </a:t>
          </a:r>
        </a:p>
        <a:p>
          <a:r>
            <a:rPr lang="pl-PL" sz="1400" b="1" dirty="0" smtClean="0"/>
            <a:t>7 814 569,70 zł</a:t>
          </a:r>
          <a:endParaRPr lang="pl-PL" sz="1400" b="1" dirty="0"/>
        </a:p>
      </dgm:t>
    </dgm:pt>
    <dgm:pt modelId="{862B3C57-9D7D-43F5-B538-D2ADF9BAAF1F}" type="parTrans" cxnId="{FFB876E8-36B7-4B48-837D-4FE2950AC157}">
      <dgm:prSet/>
      <dgm:spPr/>
      <dgm:t>
        <a:bodyPr/>
        <a:lstStyle/>
        <a:p>
          <a:endParaRPr lang="pl-PL"/>
        </a:p>
      </dgm:t>
    </dgm:pt>
    <dgm:pt modelId="{9D5CB716-3F86-4F7E-ABF0-1BAF082815CF}" type="sibTrans" cxnId="{FFB876E8-36B7-4B48-837D-4FE2950AC157}">
      <dgm:prSet/>
      <dgm:spPr/>
      <dgm:t>
        <a:bodyPr/>
        <a:lstStyle/>
        <a:p>
          <a:endParaRPr lang="pl-PL"/>
        </a:p>
      </dgm:t>
    </dgm:pt>
    <dgm:pt modelId="{B29B6105-AE7D-4A74-8193-C73EE36BFCBE}">
      <dgm:prSet phldrT="[Tekst]" custT="1"/>
      <dgm:spPr>
        <a:solidFill>
          <a:srgbClr val="9DFC68"/>
        </a:solidFill>
      </dgm:spPr>
      <dgm:t>
        <a:bodyPr/>
        <a:lstStyle/>
        <a:p>
          <a:endParaRPr lang="pl-PL" sz="2000" dirty="0" smtClean="0">
            <a:solidFill>
              <a:schemeClr val="tx1"/>
            </a:solidFill>
          </a:endParaRPr>
        </a:p>
        <a:p>
          <a:r>
            <a:rPr lang="pl-PL" sz="1400" dirty="0" smtClean="0">
              <a:solidFill>
                <a:schemeClr val="tx1"/>
              </a:solidFill>
            </a:rPr>
            <a:t>% wykonania </a:t>
          </a:r>
        </a:p>
        <a:p>
          <a:r>
            <a:rPr lang="pl-PL" sz="1400" b="1" dirty="0" smtClean="0">
              <a:solidFill>
                <a:schemeClr val="tx1"/>
              </a:solidFill>
            </a:rPr>
            <a:t>42,47</a:t>
          </a:r>
        </a:p>
        <a:p>
          <a:endParaRPr lang="pl-PL" sz="1800" dirty="0" smtClean="0"/>
        </a:p>
      </dgm:t>
    </dgm:pt>
    <dgm:pt modelId="{9BE10A80-2AA0-482E-B73E-22566BE7988C}" type="parTrans" cxnId="{BDF0D651-4C82-43EE-92CB-E26191556033}">
      <dgm:prSet/>
      <dgm:spPr/>
      <dgm:t>
        <a:bodyPr/>
        <a:lstStyle/>
        <a:p>
          <a:endParaRPr lang="pl-PL"/>
        </a:p>
      </dgm:t>
    </dgm:pt>
    <dgm:pt modelId="{2497B6E4-CD29-4002-8C44-2595858ADA81}" type="sibTrans" cxnId="{BDF0D651-4C82-43EE-92CB-E26191556033}">
      <dgm:prSet/>
      <dgm:spPr/>
      <dgm:t>
        <a:bodyPr/>
        <a:lstStyle/>
        <a:p>
          <a:endParaRPr lang="pl-PL"/>
        </a:p>
      </dgm:t>
    </dgm:pt>
    <dgm:pt modelId="{1ACB9C49-42CA-4EB2-AA72-3E5775A942C1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 smtClean="0"/>
            <a:t>% wykonania EFRR </a:t>
          </a:r>
        </a:p>
        <a:p>
          <a:r>
            <a:rPr lang="pl-PL" sz="1400" b="1" dirty="0" smtClean="0"/>
            <a:t>56,03</a:t>
          </a:r>
          <a:endParaRPr lang="pl-PL" sz="1400" b="1" dirty="0"/>
        </a:p>
      </dgm:t>
    </dgm:pt>
    <dgm:pt modelId="{77523F49-3631-4B49-B385-E57759036DFE}" type="parTrans" cxnId="{230A383D-0451-4EE2-877A-3BB899BE39E8}">
      <dgm:prSet/>
      <dgm:spPr/>
      <dgm:t>
        <a:bodyPr/>
        <a:lstStyle/>
        <a:p>
          <a:endParaRPr lang="pl-PL"/>
        </a:p>
      </dgm:t>
    </dgm:pt>
    <dgm:pt modelId="{69C5267A-8B59-443F-BFA6-00F75F70177B}" type="sibTrans" cxnId="{230A383D-0451-4EE2-877A-3BB899BE39E8}">
      <dgm:prSet/>
      <dgm:spPr/>
      <dgm:t>
        <a:bodyPr/>
        <a:lstStyle/>
        <a:p>
          <a:endParaRPr lang="pl-PL"/>
        </a:p>
      </dgm:t>
    </dgm:pt>
    <dgm:pt modelId="{DC9CB43A-1993-4042-8DE1-DD42BBF871F9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endParaRPr lang="pl-PL" sz="1800" dirty="0" smtClean="0"/>
        </a:p>
        <a:p>
          <a:r>
            <a:rPr lang="pl-PL" sz="1400" dirty="0" smtClean="0"/>
            <a:t>% wykonania EFS alokacji </a:t>
          </a:r>
        </a:p>
        <a:p>
          <a:r>
            <a:rPr lang="pl-PL" sz="1400" b="1" dirty="0" smtClean="0"/>
            <a:t>9,07</a:t>
          </a:r>
        </a:p>
        <a:p>
          <a:endParaRPr lang="pl-PL" sz="1500" dirty="0"/>
        </a:p>
      </dgm:t>
    </dgm:pt>
    <dgm:pt modelId="{C91D8F91-3C40-4342-B419-76F6D4BF9580}" type="parTrans" cxnId="{E2F988F3-955F-47FC-B4BF-45CB2B2647B1}">
      <dgm:prSet/>
      <dgm:spPr/>
      <dgm:t>
        <a:bodyPr/>
        <a:lstStyle/>
        <a:p>
          <a:endParaRPr lang="pl-PL"/>
        </a:p>
      </dgm:t>
    </dgm:pt>
    <dgm:pt modelId="{35319CE4-7970-4B59-9488-8125BB91C98F}" type="sibTrans" cxnId="{E2F988F3-955F-47FC-B4BF-45CB2B2647B1}">
      <dgm:prSet/>
      <dgm:spPr/>
      <dgm:t>
        <a:bodyPr/>
        <a:lstStyle/>
        <a:p>
          <a:endParaRPr lang="pl-PL"/>
        </a:p>
      </dgm:t>
    </dgm:pt>
    <dgm:pt modelId="{D0C04924-7038-4265-8C6F-5D13652DFAB7}" type="pres">
      <dgm:prSet presAssocID="{9FA3349A-006D-406F-83CE-4AFB9335B33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8FB99F41-09FB-4C41-B86D-60BCAED3477F}" type="pres">
      <dgm:prSet presAssocID="{DAB05181-A188-44A4-A6D1-B360EFECBEDB}" presName="horFlow" presStyleCnt="0"/>
      <dgm:spPr/>
    </dgm:pt>
    <dgm:pt modelId="{09529D1F-90EB-4DAD-9EE2-CF370652EEA4}" type="pres">
      <dgm:prSet presAssocID="{DAB05181-A188-44A4-A6D1-B360EFECBEDB}" presName="bigChev" presStyleLbl="node1" presStyleIdx="0" presStyleCnt="3" custScaleX="221207" custScaleY="175488"/>
      <dgm:spPr/>
      <dgm:t>
        <a:bodyPr/>
        <a:lstStyle/>
        <a:p>
          <a:endParaRPr lang="pl-PL"/>
        </a:p>
      </dgm:t>
    </dgm:pt>
    <dgm:pt modelId="{B4453CAE-5EE3-464A-9BC3-9517C2C5BC10}" type="pres">
      <dgm:prSet presAssocID="{43F8E43A-085A-423C-910C-E685D7C1E89F}" presName="parTrans" presStyleCnt="0"/>
      <dgm:spPr/>
    </dgm:pt>
    <dgm:pt modelId="{4E304524-1433-4AFF-BFF6-E8C6985BE74F}" type="pres">
      <dgm:prSet presAssocID="{0146DC42-2973-431E-9C6D-9384CCCCA516}" presName="node" presStyleLbl="alignAccFollowNode1" presStyleIdx="0" presStyleCnt="6" custScaleX="265281" custScaleY="22376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403FAB-13CC-49DF-89A2-588C1A96C599}" type="pres">
      <dgm:prSet presAssocID="{15D55E44-6F70-43BA-A391-F115728C6819}" presName="sibTrans" presStyleCnt="0"/>
      <dgm:spPr/>
    </dgm:pt>
    <dgm:pt modelId="{E5C0A186-FD49-4CF5-8BBC-CF44B40F779E}" type="pres">
      <dgm:prSet presAssocID="{1CFFCDF6-06B5-4286-A77B-5D0D24560C5F}" presName="node" presStyleLbl="alignAccFollowNode1" presStyleIdx="1" presStyleCnt="6" custScaleX="316873" custScaleY="2033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CF2EC5F-D463-4A2C-843C-D4389BFC4E94}" type="pres">
      <dgm:prSet presAssocID="{DAB05181-A188-44A4-A6D1-B360EFECBEDB}" presName="vSp" presStyleCnt="0"/>
      <dgm:spPr/>
    </dgm:pt>
    <dgm:pt modelId="{EAD3F6B5-FBE5-483D-B0D4-283C8C85AD40}" type="pres">
      <dgm:prSet presAssocID="{6DBC3C0B-CD05-421A-99D2-26D99E38C54D}" presName="horFlow" presStyleCnt="0"/>
      <dgm:spPr/>
    </dgm:pt>
    <dgm:pt modelId="{4FA755C7-BB06-45A9-835B-BF84DEB3845D}" type="pres">
      <dgm:prSet presAssocID="{6DBC3C0B-CD05-421A-99D2-26D99E38C54D}" presName="bigChev" presStyleLbl="node1" presStyleIdx="1" presStyleCnt="3" custScaleX="215894" custScaleY="188665"/>
      <dgm:spPr/>
      <dgm:t>
        <a:bodyPr/>
        <a:lstStyle/>
        <a:p>
          <a:endParaRPr lang="pl-PL"/>
        </a:p>
      </dgm:t>
    </dgm:pt>
    <dgm:pt modelId="{4AD7A256-3BCF-4EB9-A489-81CF4CCEB16D}" type="pres">
      <dgm:prSet presAssocID="{AA916EB7-073E-41A9-B483-5427BAFD1285}" presName="parTrans" presStyleCnt="0"/>
      <dgm:spPr/>
    </dgm:pt>
    <dgm:pt modelId="{A6DE74D1-224F-454F-8EDE-2962896E177B}" type="pres">
      <dgm:prSet presAssocID="{FFED0CA5-D6D9-4CA3-9830-4B9C645D653D}" presName="node" presStyleLbl="alignAccFollowNode1" presStyleIdx="2" presStyleCnt="6" custScaleX="267185" custScaleY="232333" custLinFactNeighborX="6182" custLinFactNeighborY="48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0AFDDD-54D6-4E20-8CE3-C56944D56748}" type="pres">
      <dgm:prSet presAssocID="{5BA1D269-C0B0-41AA-B7A9-4F7C2B767CCF}" presName="sibTrans" presStyleCnt="0"/>
      <dgm:spPr/>
    </dgm:pt>
    <dgm:pt modelId="{83529D9E-1214-4858-A6BE-0041CC82047B}" type="pres">
      <dgm:prSet presAssocID="{103BE340-0408-447B-B70F-0011667D9EC1}" presName="node" presStyleLbl="alignAccFollowNode1" presStyleIdx="3" presStyleCnt="6" custScaleX="316839" custScaleY="20338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1931AA-C494-48A6-9976-5371ADE18261}" type="pres">
      <dgm:prSet presAssocID="{6DBC3C0B-CD05-421A-99D2-26D99E38C54D}" presName="vSp" presStyleCnt="0"/>
      <dgm:spPr/>
    </dgm:pt>
    <dgm:pt modelId="{16F0AE1D-CE8E-498C-9C48-2F43E1C7628A}" type="pres">
      <dgm:prSet presAssocID="{B29B6105-AE7D-4A74-8193-C73EE36BFCBE}" presName="horFlow" presStyleCnt="0"/>
      <dgm:spPr/>
    </dgm:pt>
    <dgm:pt modelId="{D406CEA6-5297-45F0-9FB5-2DA1BF6A3EE4}" type="pres">
      <dgm:prSet presAssocID="{B29B6105-AE7D-4A74-8193-C73EE36BFCBE}" presName="bigChev" presStyleLbl="node1" presStyleIdx="2" presStyleCnt="3" custScaleX="210424" custScaleY="180150"/>
      <dgm:spPr/>
      <dgm:t>
        <a:bodyPr/>
        <a:lstStyle/>
        <a:p>
          <a:endParaRPr lang="pl-PL"/>
        </a:p>
      </dgm:t>
    </dgm:pt>
    <dgm:pt modelId="{79093806-FBC3-4095-8E99-2E9A563DFAB6}" type="pres">
      <dgm:prSet presAssocID="{77523F49-3631-4B49-B385-E57759036DFE}" presName="parTrans" presStyleCnt="0"/>
      <dgm:spPr/>
    </dgm:pt>
    <dgm:pt modelId="{3E730CC9-CAD5-4D15-8221-82713160D158}" type="pres">
      <dgm:prSet presAssocID="{1ACB9C49-42CA-4EB2-AA72-3E5775A942C1}" presName="node" presStyleLbl="alignAccFollowNode1" presStyleIdx="4" presStyleCnt="6" custScaleX="271488" custScaleY="207059" custLinFactNeighborX="50605" custLinFactNeighborY="-60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5EEF41-C277-4C5F-AF9B-D7A144B37C8A}" type="pres">
      <dgm:prSet presAssocID="{69C5267A-8B59-443F-BFA6-00F75F70177B}" presName="sibTrans" presStyleCnt="0"/>
      <dgm:spPr/>
    </dgm:pt>
    <dgm:pt modelId="{1E49C916-40CC-48CF-8C22-9FD41BEDE63C}" type="pres">
      <dgm:prSet presAssocID="{DC9CB43A-1993-4042-8DE1-DD42BBF871F9}" presName="node" presStyleLbl="alignAccFollowNode1" presStyleIdx="5" presStyleCnt="6" custScaleX="316839" custScaleY="203388" custLinFactNeighborX="6061" custLinFactNeighborY="-695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FEE31F3-86F6-4EC1-AFDF-A9A3293557C4}" srcId="{9FA3349A-006D-406F-83CE-4AFB9335B333}" destId="{6DBC3C0B-CD05-421A-99D2-26D99E38C54D}" srcOrd="1" destOrd="0" parTransId="{30596651-1B1E-4F2B-8602-2971BAE57662}" sibTransId="{F3E3C40C-0F8A-48A7-94C5-60143F3D4E6C}"/>
    <dgm:cxn modelId="{126DEE01-F069-4242-8C14-3BC02C8CDBFC}" type="presOf" srcId="{1CFFCDF6-06B5-4286-A77B-5D0D24560C5F}" destId="{E5C0A186-FD49-4CF5-8BBC-CF44B40F779E}" srcOrd="0" destOrd="0" presId="urn:microsoft.com/office/officeart/2005/8/layout/lProcess3"/>
    <dgm:cxn modelId="{E129C7E5-B8D6-43AE-8913-E2E62F86EE62}" type="presOf" srcId="{9FA3349A-006D-406F-83CE-4AFB9335B333}" destId="{D0C04924-7038-4265-8C6F-5D13652DFAB7}" srcOrd="0" destOrd="0" presId="urn:microsoft.com/office/officeart/2005/8/layout/lProcess3"/>
    <dgm:cxn modelId="{484DFDBF-A16E-4095-B53A-38B98D1125B2}" type="presOf" srcId="{DC9CB43A-1993-4042-8DE1-DD42BBF871F9}" destId="{1E49C916-40CC-48CF-8C22-9FD41BEDE63C}" srcOrd="0" destOrd="0" presId="urn:microsoft.com/office/officeart/2005/8/layout/lProcess3"/>
    <dgm:cxn modelId="{D8CF43D4-F79E-4E28-94D6-3B9202D122CC}" srcId="{DAB05181-A188-44A4-A6D1-B360EFECBEDB}" destId="{1CFFCDF6-06B5-4286-A77B-5D0D24560C5F}" srcOrd="1" destOrd="0" parTransId="{0E4B51F0-E594-4C19-BEB0-41B3EB64AF40}" sibTransId="{D086285A-B52C-4D09-BFBA-A4813392961C}"/>
    <dgm:cxn modelId="{50F200DC-7382-4B9E-B289-550F52B25743}" type="presOf" srcId="{103BE340-0408-447B-B70F-0011667D9EC1}" destId="{83529D9E-1214-4858-A6BE-0041CC82047B}" srcOrd="0" destOrd="0" presId="urn:microsoft.com/office/officeart/2005/8/layout/lProcess3"/>
    <dgm:cxn modelId="{73307D71-FE3E-44F7-BA13-EC0067C974C2}" srcId="{6DBC3C0B-CD05-421A-99D2-26D99E38C54D}" destId="{FFED0CA5-D6D9-4CA3-9830-4B9C645D653D}" srcOrd="0" destOrd="0" parTransId="{AA916EB7-073E-41A9-B483-5427BAFD1285}" sibTransId="{5BA1D269-C0B0-41AA-B7A9-4F7C2B767CCF}"/>
    <dgm:cxn modelId="{92103C40-8AE7-4977-A68A-6A237C75E5FE}" type="presOf" srcId="{1ACB9C49-42CA-4EB2-AA72-3E5775A942C1}" destId="{3E730CC9-CAD5-4D15-8221-82713160D158}" srcOrd="0" destOrd="0" presId="urn:microsoft.com/office/officeart/2005/8/layout/lProcess3"/>
    <dgm:cxn modelId="{7B7B155E-4E53-4A97-98B6-A1804BD53012}" srcId="{DAB05181-A188-44A4-A6D1-B360EFECBEDB}" destId="{0146DC42-2973-431E-9C6D-9384CCCCA516}" srcOrd="0" destOrd="0" parTransId="{43F8E43A-085A-423C-910C-E685D7C1E89F}" sibTransId="{15D55E44-6F70-43BA-A391-F115728C6819}"/>
    <dgm:cxn modelId="{E2F988F3-955F-47FC-B4BF-45CB2B2647B1}" srcId="{B29B6105-AE7D-4A74-8193-C73EE36BFCBE}" destId="{DC9CB43A-1993-4042-8DE1-DD42BBF871F9}" srcOrd="1" destOrd="0" parTransId="{C91D8F91-3C40-4342-B419-76F6D4BF9580}" sibTransId="{35319CE4-7970-4B59-9488-8125BB91C98F}"/>
    <dgm:cxn modelId="{2B2533E1-9C3C-4AAC-B2E4-9B3D8D559B20}" type="presOf" srcId="{FFED0CA5-D6D9-4CA3-9830-4B9C645D653D}" destId="{A6DE74D1-224F-454F-8EDE-2962896E177B}" srcOrd="0" destOrd="0" presId="urn:microsoft.com/office/officeart/2005/8/layout/lProcess3"/>
    <dgm:cxn modelId="{C8D2156B-65FF-4A66-9C08-19004B3058E0}" srcId="{9FA3349A-006D-406F-83CE-4AFB9335B333}" destId="{DAB05181-A188-44A4-A6D1-B360EFECBEDB}" srcOrd="0" destOrd="0" parTransId="{A70C0B5C-5604-4546-9399-B8364C46B646}" sibTransId="{D9A3C860-7206-4259-9BEB-70BB5317B15D}"/>
    <dgm:cxn modelId="{C965591A-59F4-4C13-A3A6-E264ED92E04B}" type="presOf" srcId="{6DBC3C0B-CD05-421A-99D2-26D99E38C54D}" destId="{4FA755C7-BB06-45A9-835B-BF84DEB3845D}" srcOrd="0" destOrd="0" presId="urn:microsoft.com/office/officeart/2005/8/layout/lProcess3"/>
    <dgm:cxn modelId="{BDF0D651-4C82-43EE-92CB-E26191556033}" srcId="{9FA3349A-006D-406F-83CE-4AFB9335B333}" destId="{B29B6105-AE7D-4A74-8193-C73EE36BFCBE}" srcOrd="2" destOrd="0" parTransId="{9BE10A80-2AA0-482E-B73E-22566BE7988C}" sibTransId="{2497B6E4-CD29-4002-8C44-2595858ADA81}"/>
    <dgm:cxn modelId="{230A383D-0451-4EE2-877A-3BB899BE39E8}" srcId="{B29B6105-AE7D-4A74-8193-C73EE36BFCBE}" destId="{1ACB9C49-42CA-4EB2-AA72-3E5775A942C1}" srcOrd="0" destOrd="0" parTransId="{77523F49-3631-4B49-B385-E57759036DFE}" sibTransId="{69C5267A-8B59-443F-BFA6-00F75F70177B}"/>
    <dgm:cxn modelId="{A29050FB-A3FC-4FB9-B7BF-4614FFE83D48}" type="presOf" srcId="{B29B6105-AE7D-4A74-8193-C73EE36BFCBE}" destId="{D406CEA6-5297-45F0-9FB5-2DA1BF6A3EE4}" srcOrd="0" destOrd="0" presId="urn:microsoft.com/office/officeart/2005/8/layout/lProcess3"/>
    <dgm:cxn modelId="{6C4B781B-1732-4B45-BCE8-130330E12106}" type="presOf" srcId="{DAB05181-A188-44A4-A6D1-B360EFECBEDB}" destId="{09529D1F-90EB-4DAD-9EE2-CF370652EEA4}" srcOrd="0" destOrd="0" presId="urn:microsoft.com/office/officeart/2005/8/layout/lProcess3"/>
    <dgm:cxn modelId="{FFB876E8-36B7-4B48-837D-4FE2950AC157}" srcId="{6DBC3C0B-CD05-421A-99D2-26D99E38C54D}" destId="{103BE340-0408-447B-B70F-0011667D9EC1}" srcOrd="1" destOrd="0" parTransId="{862B3C57-9D7D-43F5-B538-D2ADF9BAAF1F}" sibTransId="{9D5CB716-3F86-4F7E-ABF0-1BAF082815CF}"/>
    <dgm:cxn modelId="{019BC436-3D68-434D-A7E5-CC8A3D22E7B1}" type="presOf" srcId="{0146DC42-2973-431E-9C6D-9384CCCCA516}" destId="{4E304524-1433-4AFF-BFF6-E8C6985BE74F}" srcOrd="0" destOrd="0" presId="urn:microsoft.com/office/officeart/2005/8/layout/lProcess3"/>
    <dgm:cxn modelId="{1D04A6D5-FB5C-4A9B-84CD-1AC4F7566902}" type="presParOf" srcId="{D0C04924-7038-4265-8C6F-5D13652DFAB7}" destId="{8FB99F41-09FB-4C41-B86D-60BCAED3477F}" srcOrd="0" destOrd="0" presId="urn:microsoft.com/office/officeart/2005/8/layout/lProcess3"/>
    <dgm:cxn modelId="{F7BF3610-A08C-47B2-BB86-0188F897177B}" type="presParOf" srcId="{8FB99F41-09FB-4C41-B86D-60BCAED3477F}" destId="{09529D1F-90EB-4DAD-9EE2-CF370652EEA4}" srcOrd="0" destOrd="0" presId="urn:microsoft.com/office/officeart/2005/8/layout/lProcess3"/>
    <dgm:cxn modelId="{E36429B0-A873-4C86-8E0B-89F89E2F7330}" type="presParOf" srcId="{8FB99F41-09FB-4C41-B86D-60BCAED3477F}" destId="{B4453CAE-5EE3-464A-9BC3-9517C2C5BC10}" srcOrd="1" destOrd="0" presId="urn:microsoft.com/office/officeart/2005/8/layout/lProcess3"/>
    <dgm:cxn modelId="{BDA38C05-AE80-4C62-A921-6481BE604B8A}" type="presParOf" srcId="{8FB99F41-09FB-4C41-B86D-60BCAED3477F}" destId="{4E304524-1433-4AFF-BFF6-E8C6985BE74F}" srcOrd="2" destOrd="0" presId="urn:microsoft.com/office/officeart/2005/8/layout/lProcess3"/>
    <dgm:cxn modelId="{BA0C7659-5187-4B5B-821A-038D4F7D566B}" type="presParOf" srcId="{8FB99F41-09FB-4C41-B86D-60BCAED3477F}" destId="{8B403FAB-13CC-49DF-89A2-588C1A96C599}" srcOrd="3" destOrd="0" presId="urn:microsoft.com/office/officeart/2005/8/layout/lProcess3"/>
    <dgm:cxn modelId="{47410817-BD97-43E3-926D-04288980FFD9}" type="presParOf" srcId="{8FB99F41-09FB-4C41-B86D-60BCAED3477F}" destId="{E5C0A186-FD49-4CF5-8BBC-CF44B40F779E}" srcOrd="4" destOrd="0" presId="urn:microsoft.com/office/officeart/2005/8/layout/lProcess3"/>
    <dgm:cxn modelId="{E6C7188E-C35C-4C5C-82F7-09CA4662EEA1}" type="presParOf" srcId="{D0C04924-7038-4265-8C6F-5D13652DFAB7}" destId="{DCF2EC5F-D463-4A2C-843C-D4389BFC4E94}" srcOrd="1" destOrd="0" presId="urn:microsoft.com/office/officeart/2005/8/layout/lProcess3"/>
    <dgm:cxn modelId="{94AB1A6C-2D29-44D9-AF0B-F24AD03DBAB2}" type="presParOf" srcId="{D0C04924-7038-4265-8C6F-5D13652DFAB7}" destId="{EAD3F6B5-FBE5-483D-B0D4-283C8C85AD40}" srcOrd="2" destOrd="0" presId="urn:microsoft.com/office/officeart/2005/8/layout/lProcess3"/>
    <dgm:cxn modelId="{F8D2E8CF-0570-406D-8BC7-39D5A099346F}" type="presParOf" srcId="{EAD3F6B5-FBE5-483D-B0D4-283C8C85AD40}" destId="{4FA755C7-BB06-45A9-835B-BF84DEB3845D}" srcOrd="0" destOrd="0" presId="urn:microsoft.com/office/officeart/2005/8/layout/lProcess3"/>
    <dgm:cxn modelId="{74C98F04-4244-4A26-BD8D-C86FB51FFB46}" type="presParOf" srcId="{EAD3F6B5-FBE5-483D-B0D4-283C8C85AD40}" destId="{4AD7A256-3BCF-4EB9-A489-81CF4CCEB16D}" srcOrd="1" destOrd="0" presId="urn:microsoft.com/office/officeart/2005/8/layout/lProcess3"/>
    <dgm:cxn modelId="{56FBE5C5-7475-40AD-84EA-FE387525948D}" type="presParOf" srcId="{EAD3F6B5-FBE5-483D-B0D4-283C8C85AD40}" destId="{A6DE74D1-224F-454F-8EDE-2962896E177B}" srcOrd="2" destOrd="0" presId="urn:microsoft.com/office/officeart/2005/8/layout/lProcess3"/>
    <dgm:cxn modelId="{54E1A58B-5C84-4C13-9E44-009FDE32B48B}" type="presParOf" srcId="{EAD3F6B5-FBE5-483D-B0D4-283C8C85AD40}" destId="{B80AFDDD-54D6-4E20-8CE3-C56944D56748}" srcOrd="3" destOrd="0" presId="urn:microsoft.com/office/officeart/2005/8/layout/lProcess3"/>
    <dgm:cxn modelId="{36305559-37FE-4B39-AC14-1B1A6EC3596F}" type="presParOf" srcId="{EAD3F6B5-FBE5-483D-B0D4-283C8C85AD40}" destId="{83529D9E-1214-4858-A6BE-0041CC82047B}" srcOrd="4" destOrd="0" presId="urn:microsoft.com/office/officeart/2005/8/layout/lProcess3"/>
    <dgm:cxn modelId="{CE647000-89F6-47B2-91D4-08ABC4E999EA}" type="presParOf" srcId="{D0C04924-7038-4265-8C6F-5D13652DFAB7}" destId="{0C1931AA-C494-48A6-9976-5371ADE18261}" srcOrd="3" destOrd="0" presId="urn:microsoft.com/office/officeart/2005/8/layout/lProcess3"/>
    <dgm:cxn modelId="{4C8DE19B-02DB-4F3B-9E51-C2EF98E75146}" type="presParOf" srcId="{D0C04924-7038-4265-8C6F-5D13652DFAB7}" destId="{16F0AE1D-CE8E-498C-9C48-2F43E1C7628A}" srcOrd="4" destOrd="0" presId="urn:microsoft.com/office/officeart/2005/8/layout/lProcess3"/>
    <dgm:cxn modelId="{AC7AB413-C96D-47E8-B932-49285DBD5F3C}" type="presParOf" srcId="{16F0AE1D-CE8E-498C-9C48-2F43E1C7628A}" destId="{D406CEA6-5297-45F0-9FB5-2DA1BF6A3EE4}" srcOrd="0" destOrd="0" presId="urn:microsoft.com/office/officeart/2005/8/layout/lProcess3"/>
    <dgm:cxn modelId="{54CF0EF2-3F75-46EB-99B9-2311815BB1E3}" type="presParOf" srcId="{16F0AE1D-CE8E-498C-9C48-2F43E1C7628A}" destId="{79093806-FBC3-4095-8E99-2E9A563DFAB6}" srcOrd="1" destOrd="0" presId="urn:microsoft.com/office/officeart/2005/8/layout/lProcess3"/>
    <dgm:cxn modelId="{151088C1-304A-453B-AB04-5375995183FA}" type="presParOf" srcId="{16F0AE1D-CE8E-498C-9C48-2F43E1C7628A}" destId="{3E730CC9-CAD5-4D15-8221-82713160D158}" srcOrd="2" destOrd="0" presId="urn:microsoft.com/office/officeart/2005/8/layout/lProcess3"/>
    <dgm:cxn modelId="{E44F6036-5308-4F70-99D5-018AE1763B6F}" type="presParOf" srcId="{16F0AE1D-CE8E-498C-9C48-2F43E1C7628A}" destId="{D15EEF41-C277-4C5F-AF9B-D7A144B37C8A}" srcOrd="3" destOrd="0" presId="urn:microsoft.com/office/officeart/2005/8/layout/lProcess3"/>
    <dgm:cxn modelId="{9E4E11BA-AE8F-4582-9AB6-C9912B743051}" type="presParOf" srcId="{16F0AE1D-CE8E-498C-9C48-2F43E1C7628A}" destId="{1E49C916-40CC-48CF-8C22-9FD41BEDE63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A3349A-006D-406F-83CE-4AFB9335B33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AB05181-A188-44A4-A6D1-B360EFECBEDB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Wartość alokacji w Strategiach </a:t>
          </a:r>
        </a:p>
        <a:p>
          <a:r>
            <a:rPr lang="pl-PL" sz="1400" b="1" dirty="0" smtClean="0">
              <a:solidFill>
                <a:schemeClr val="tx1"/>
              </a:solidFill>
            </a:rPr>
            <a:t>581 227 125,38</a:t>
          </a:r>
          <a:endParaRPr lang="pl-PL" sz="1400" b="1" dirty="0">
            <a:solidFill>
              <a:schemeClr val="tx1"/>
            </a:solidFill>
          </a:endParaRPr>
        </a:p>
      </dgm:t>
    </dgm:pt>
    <dgm:pt modelId="{A70C0B5C-5604-4546-9399-B8364C46B646}" type="parTrans" cxnId="{C8D2156B-65FF-4A66-9C08-19004B3058E0}">
      <dgm:prSet/>
      <dgm:spPr/>
      <dgm:t>
        <a:bodyPr/>
        <a:lstStyle/>
        <a:p>
          <a:endParaRPr lang="pl-PL"/>
        </a:p>
      </dgm:t>
    </dgm:pt>
    <dgm:pt modelId="{D9A3C860-7206-4259-9BEB-70BB5317B15D}" type="sibTrans" cxnId="{C8D2156B-65FF-4A66-9C08-19004B3058E0}">
      <dgm:prSet/>
      <dgm:spPr/>
      <dgm:t>
        <a:bodyPr/>
        <a:lstStyle/>
        <a:p>
          <a:endParaRPr lang="pl-PL"/>
        </a:p>
      </dgm:t>
    </dgm:pt>
    <dgm:pt modelId="{0146DC42-2973-431E-9C6D-9384CCCCA516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 smtClean="0"/>
            <a:t>Wartość alokacji w Strategiach EFRR </a:t>
          </a:r>
        </a:p>
        <a:p>
          <a:r>
            <a:rPr lang="pl-PL" sz="1400" b="1" dirty="0" smtClean="0"/>
            <a:t>377 755 103,35zł</a:t>
          </a:r>
        </a:p>
      </dgm:t>
    </dgm:pt>
    <dgm:pt modelId="{43F8E43A-085A-423C-910C-E685D7C1E89F}" type="parTrans" cxnId="{7B7B155E-4E53-4A97-98B6-A1804BD53012}">
      <dgm:prSet/>
      <dgm:spPr/>
      <dgm:t>
        <a:bodyPr/>
        <a:lstStyle/>
        <a:p>
          <a:endParaRPr lang="pl-PL"/>
        </a:p>
      </dgm:t>
    </dgm:pt>
    <dgm:pt modelId="{15D55E44-6F70-43BA-A391-F115728C6819}" type="sibTrans" cxnId="{7B7B155E-4E53-4A97-98B6-A1804BD53012}">
      <dgm:prSet/>
      <dgm:spPr/>
      <dgm:t>
        <a:bodyPr/>
        <a:lstStyle/>
        <a:p>
          <a:endParaRPr lang="pl-PL"/>
        </a:p>
      </dgm:t>
    </dgm:pt>
    <dgm:pt modelId="{1CFFCDF6-06B5-4286-A77B-5D0D24560C5F}">
      <dgm:prSet phldrT="[Tekst]" custT="1"/>
      <dgm:spPr>
        <a:solidFill>
          <a:srgbClr val="EFD1F1">
            <a:alpha val="89804"/>
          </a:srgbClr>
        </a:solidFill>
      </dgm:spPr>
      <dgm:t>
        <a:bodyPr/>
        <a:lstStyle/>
        <a:p>
          <a:r>
            <a:rPr lang="pl-PL" sz="1400" dirty="0" smtClean="0"/>
            <a:t>Wartość alokacji w Strategiach EFS </a:t>
          </a:r>
        </a:p>
        <a:p>
          <a:r>
            <a:rPr lang="pl-PL" sz="1400" b="1" dirty="0" smtClean="0"/>
            <a:t>203 472 022,03 zł</a:t>
          </a:r>
          <a:endParaRPr lang="pl-PL" sz="1400" b="1" dirty="0"/>
        </a:p>
      </dgm:t>
    </dgm:pt>
    <dgm:pt modelId="{0E4B51F0-E594-4C19-BEB0-41B3EB64AF40}" type="parTrans" cxnId="{D8CF43D4-F79E-4E28-94D6-3B9202D122CC}">
      <dgm:prSet/>
      <dgm:spPr/>
      <dgm:t>
        <a:bodyPr/>
        <a:lstStyle/>
        <a:p>
          <a:endParaRPr lang="pl-PL"/>
        </a:p>
      </dgm:t>
    </dgm:pt>
    <dgm:pt modelId="{D086285A-B52C-4D09-BFBA-A4813392961C}" type="sibTrans" cxnId="{D8CF43D4-F79E-4E28-94D6-3B9202D122CC}">
      <dgm:prSet/>
      <dgm:spPr/>
      <dgm:t>
        <a:bodyPr/>
        <a:lstStyle/>
        <a:p>
          <a:endParaRPr lang="pl-PL"/>
        </a:p>
      </dgm:t>
    </dgm:pt>
    <dgm:pt modelId="{6DBC3C0B-CD05-421A-99D2-26D99E38C54D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Wartość podpisanych umów</a:t>
          </a:r>
        </a:p>
        <a:p>
          <a:r>
            <a:rPr lang="pl-PL" sz="1400" b="1" dirty="0" smtClean="0">
              <a:solidFill>
                <a:schemeClr val="tx1"/>
              </a:solidFill>
            </a:rPr>
            <a:t>168 538 377,37 zł</a:t>
          </a:r>
          <a:endParaRPr lang="pl-PL" sz="1400" b="1" dirty="0">
            <a:solidFill>
              <a:schemeClr val="tx1"/>
            </a:solidFill>
          </a:endParaRPr>
        </a:p>
      </dgm:t>
    </dgm:pt>
    <dgm:pt modelId="{30596651-1B1E-4F2B-8602-2971BAE57662}" type="parTrans" cxnId="{2FEE31F3-86F6-4EC1-AFDF-A9A3293557C4}">
      <dgm:prSet/>
      <dgm:spPr/>
      <dgm:t>
        <a:bodyPr/>
        <a:lstStyle/>
        <a:p>
          <a:endParaRPr lang="pl-PL"/>
        </a:p>
      </dgm:t>
    </dgm:pt>
    <dgm:pt modelId="{F3E3C40C-0F8A-48A7-94C5-60143F3D4E6C}" type="sibTrans" cxnId="{2FEE31F3-86F6-4EC1-AFDF-A9A3293557C4}">
      <dgm:prSet/>
      <dgm:spPr/>
      <dgm:t>
        <a:bodyPr/>
        <a:lstStyle/>
        <a:p>
          <a:endParaRPr lang="pl-PL"/>
        </a:p>
      </dgm:t>
    </dgm:pt>
    <dgm:pt modelId="{FFED0CA5-D6D9-4CA3-9830-4B9C645D653D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800" dirty="0" smtClean="0"/>
        </a:p>
        <a:p>
          <a:r>
            <a:rPr lang="pl-PL" sz="1400" dirty="0" smtClean="0"/>
            <a:t>Wartość podpisanych umów EFRR </a:t>
          </a:r>
        </a:p>
        <a:p>
          <a:r>
            <a:rPr lang="pl-PL" sz="1400" b="1" dirty="0" smtClean="0"/>
            <a:t>128 605 582,04 zł</a:t>
          </a:r>
        </a:p>
        <a:p>
          <a:endParaRPr lang="pl-PL" sz="1500" dirty="0"/>
        </a:p>
      </dgm:t>
    </dgm:pt>
    <dgm:pt modelId="{AA916EB7-073E-41A9-B483-5427BAFD1285}" type="parTrans" cxnId="{73307D71-FE3E-44F7-BA13-EC0067C974C2}">
      <dgm:prSet/>
      <dgm:spPr/>
      <dgm:t>
        <a:bodyPr/>
        <a:lstStyle/>
        <a:p>
          <a:endParaRPr lang="pl-PL"/>
        </a:p>
      </dgm:t>
    </dgm:pt>
    <dgm:pt modelId="{5BA1D269-C0B0-41AA-B7A9-4F7C2B767CCF}" type="sibTrans" cxnId="{73307D71-FE3E-44F7-BA13-EC0067C974C2}">
      <dgm:prSet/>
      <dgm:spPr/>
      <dgm:t>
        <a:bodyPr/>
        <a:lstStyle/>
        <a:p>
          <a:endParaRPr lang="pl-PL"/>
        </a:p>
      </dgm:t>
    </dgm:pt>
    <dgm:pt modelId="{103BE340-0408-447B-B70F-0011667D9EC1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r>
            <a:rPr lang="pl-PL" sz="1400" dirty="0" smtClean="0"/>
            <a:t>Wartość podpisanych umów EFS </a:t>
          </a:r>
        </a:p>
        <a:p>
          <a:r>
            <a:rPr lang="pl-PL" sz="1400" b="1" dirty="0" smtClean="0"/>
            <a:t>39 932 795,33 zł</a:t>
          </a:r>
          <a:endParaRPr lang="pl-PL" sz="1400" b="1" dirty="0"/>
        </a:p>
      </dgm:t>
    </dgm:pt>
    <dgm:pt modelId="{862B3C57-9D7D-43F5-B538-D2ADF9BAAF1F}" type="parTrans" cxnId="{FFB876E8-36B7-4B48-837D-4FE2950AC157}">
      <dgm:prSet/>
      <dgm:spPr/>
      <dgm:t>
        <a:bodyPr/>
        <a:lstStyle/>
        <a:p>
          <a:endParaRPr lang="pl-PL"/>
        </a:p>
      </dgm:t>
    </dgm:pt>
    <dgm:pt modelId="{9D5CB716-3F86-4F7E-ABF0-1BAF082815CF}" type="sibTrans" cxnId="{FFB876E8-36B7-4B48-837D-4FE2950AC157}">
      <dgm:prSet/>
      <dgm:spPr/>
      <dgm:t>
        <a:bodyPr/>
        <a:lstStyle/>
        <a:p>
          <a:endParaRPr lang="pl-PL"/>
        </a:p>
      </dgm:t>
    </dgm:pt>
    <dgm:pt modelId="{B29B6105-AE7D-4A74-8193-C73EE36BFCBE}">
      <dgm:prSet phldrT="[Tekst]" custT="1"/>
      <dgm:spPr>
        <a:solidFill>
          <a:srgbClr val="9DFC68"/>
        </a:solidFill>
      </dgm:spPr>
      <dgm:t>
        <a:bodyPr/>
        <a:lstStyle/>
        <a:p>
          <a:endParaRPr lang="pl-PL" sz="2000" dirty="0" smtClean="0">
            <a:solidFill>
              <a:schemeClr val="tx1"/>
            </a:solidFill>
          </a:endParaRPr>
        </a:p>
        <a:p>
          <a:r>
            <a:rPr lang="pl-PL" sz="1400" dirty="0" smtClean="0">
              <a:solidFill>
                <a:schemeClr val="tx1"/>
              </a:solidFill>
            </a:rPr>
            <a:t>% wykonania </a:t>
          </a:r>
          <a:r>
            <a:rPr lang="pl-PL" sz="1400" b="1" dirty="0" smtClean="0">
              <a:solidFill>
                <a:schemeClr val="tx1"/>
              </a:solidFill>
            </a:rPr>
            <a:t>29,00</a:t>
          </a:r>
        </a:p>
        <a:p>
          <a:endParaRPr lang="pl-PL" sz="1800" dirty="0" smtClean="0"/>
        </a:p>
      </dgm:t>
    </dgm:pt>
    <dgm:pt modelId="{9BE10A80-2AA0-482E-B73E-22566BE7988C}" type="parTrans" cxnId="{BDF0D651-4C82-43EE-92CB-E26191556033}">
      <dgm:prSet/>
      <dgm:spPr/>
      <dgm:t>
        <a:bodyPr/>
        <a:lstStyle/>
        <a:p>
          <a:endParaRPr lang="pl-PL"/>
        </a:p>
      </dgm:t>
    </dgm:pt>
    <dgm:pt modelId="{2497B6E4-CD29-4002-8C44-2595858ADA81}" type="sibTrans" cxnId="{BDF0D651-4C82-43EE-92CB-E26191556033}">
      <dgm:prSet/>
      <dgm:spPr/>
      <dgm:t>
        <a:bodyPr/>
        <a:lstStyle/>
        <a:p>
          <a:endParaRPr lang="pl-PL"/>
        </a:p>
      </dgm:t>
    </dgm:pt>
    <dgm:pt modelId="{1ACB9C49-42CA-4EB2-AA72-3E5775A942C1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 smtClean="0"/>
            <a:t>% wykonania EFRR </a:t>
          </a:r>
        </a:p>
        <a:p>
          <a:r>
            <a:rPr lang="pl-PL" sz="1400" b="1" dirty="0" smtClean="0"/>
            <a:t>34,04</a:t>
          </a:r>
          <a:endParaRPr lang="pl-PL" sz="1400" b="1" dirty="0"/>
        </a:p>
      </dgm:t>
    </dgm:pt>
    <dgm:pt modelId="{77523F49-3631-4B49-B385-E57759036DFE}" type="parTrans" cxnId="{230A383D-0451-4EE2-877A-3BB899BE39E8}">
      <dgm:prSet/>
      <dgm:spPr/>
      <dgm:t>
        <a:bodyPr/>
        <a:lstStyle/>
        <a:p>
          <a:endParaRPr lang="pl-PL"/>
        </a:p>
      </dgm:t>
    </dgm:pt>
    <dgm:pt modelId="{69C5267A-8B59-443F-BFA6-00F75F70177B}" type="sibTrans" cxnId="{230A383D-0451-4EE2-877A-3BB899BE39E8}">
      <dgm:prSet/>
      <dgm:spPr/>
      <dgm:t>
        <a:bodyPr/>
        <a:lstStyle/>
        <a:p>
          <a:endParaRPr lang="pl-PL"/>
        </a:p>
      </dgm:t>
    </dgm:pt>
    <dgm:pt modelId="{DC9CB43A-1993-4042-8DE1-DD42BBF871F9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endParaRPr lang="pl-PL" sz="1800" dirty="0" smtClean="0"/>
        </a:p>
        <a:p>
          <a:r>
            <a:rPr lang="pl-PL" sz="1400" dirty="0" smtClean="0"/>
            <a:t>% wykonania EFS alokacji </a:t>
          </a:r>
        </a:p>
        <a:p>
          <a:r>
            <a:rPr lang="pl-PL" sz="1400" b="1" dirty="0" smtClean="0"/>
            <a:t>19,63</a:t>
          </a:r>
        </a:p>
        <a:p>
          <a:endParaRPr lang="pl-PL" sz="1500" dirty="0"/>
        </a:p>
      </dgm:t>
    </dgm:pt>
    <dgm:pt modelId="{C91D8F91-3C40-4342-B419-76F6D4BF9580}" type="parTrans" cxnId="{E2F988F3-955F-47FC-B4BF-45CB2B2647B1}">
      <dgm:prSet/>
      <dgm:spPr/>
      <dgm:t>
        <a:bodyPr/>
        <a:lstStyle/>
        <a:p>
          <a:endParaRPr lang="pl-PL"/>
        </a:p>
      </dgm:t>
    </dgm:pt>
    <dgm:pt modelId="{35319CE4-7970-4B59-9488-8125BB91C98F}" type="sibTrans" cxnId="{E2F988F3-955F-47FC-B4BF-45CB2B2647B1}">
      <dgm:prSet/>
      <dgm:spPr/>
      <dgm:t>
        <a:bodyPr/>
        <a:lstStyle/>
        <a:p>
          <a:endParaRPr lang="pl-PL"/>
        </a:p>
      </dgm:t>
    </dgm:pt>
    <dgm:pt modelId="{D0C04924-7038-4265-8C6F-5D13652DFAB7}" type="pres">
      <dgm:prSet presAssocID="{9FA3349A-006D-406F-83CE-4AFB9335B33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8FB99F41-09FB-4C41-B86D-60BCAED3477F}" type="pres">
      <dgm:prSet presAssocID="{DAB05181-A188-44A4-A6D1-B360EFECBEDB}" presName="horFlow" presStyleCnt="0"/>
      <dgm:spPr/>
    </dgm:pt>
    <dgm:pt modelId="{09529D1F-90EB-4DAD-9EE2-CF370652EEA4}" type="pres">
      <dgm:prSet presAssocID="{DAB05181-A188-44A4-A6D1-B360EFECBEDB}" presName="bigChev" presStyleLbl="node1" presStyleIdx="0" presStyleCnt="3" custScaleX="221207" custScaleY="175488"/>
      <dgm:spPr/>
      <dgm:t>
        <a:bodyPr/>
        <a:lstStyle/>
        <a:p>
          <a:endParaRPr lang="pl-PL"/>
        </a:p>
      </dgm:t>
    </dgm:pt>
    <dgm:pt modelId="{B4453CAE-5EE3-464A-9BC3-9517C2C5BC10}" type="pres">
      <dgm:prSet presAssocID="{43F8E43A-085A-423C-910C-E685D7C1E89F}" presName="parTrans" presStyleCnt="0"/>
      <dgm:spPr/>
    </dgm:pt>
    <dgm:pt modelId="{4E304524-1433-4AFF-BFF6-E8C6985BE74F}" type="pres">
      <dgm:prSet presAssocID="{0146DC42-2973-431E-9C6D-9384CCCCA516}" presName="node" presStyleLbl="alignAccFollowNode1" presStyleIdx="0" presStyleCnt="6" custScaleX="265281" custScaleY="22376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403FAB-13CC-49DF-89A2-588C1A96C599}" type="pres">
      <dgm:prSet presAssocID="{15D55E44-6F70-43BA-A391-F115728C6819}" presName="sibTrans" presStyleCnt="0"/>
      <dgm:spPr/>
    </dgm:pt>
    <dgm:pt modelId="{E5C0A186-FD49-4CF5-8BBC-CF44B40F779E}" type="pres">
      <dgm:prSet presAssocID="{1CFFCDF6-06B5-4286-A77B-5D0D24560C5F}" presName="node" presStyleLbl="alignAccFollowNode1" presStyleIdx="1" presStyleCnt="6" custScaleX="316873" custScaleY="2033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CF2EC5F-D463-4A2C-843C-D4389BFC4E94}" type="pres">
      <dgm:prSet presAssocID="{DAB05181-A188-44A4-A6D1-B360EFECBEDB}" presName="vSp" presStyleCnt="0"/>
      <dgm:spPr/>
    </dgm:pt>
    <dgm:pt modelId="{EAD3F6B5-FBE5-483D-B0D4-283C8C85AD40}" type="pres">
      <dgm:prSet presAssocID="{6DBC3C0B-CD05-421A-99D2-26D99E38C54D}" presName="horFlow" presStyleCnt="0"/>
      <dgm:spPr/>
    </dgm:pt>
    <dgm:pt modelId="{4FA755C7-BB06-45A9-835B-BF84DEB3845D}" type="pres">
      <dgm:prSet presAssocID="{6DBC3C0B-CD05-421A-99D2-26D99E38C54D}" presName="bigChev" presStyleLbl="node1" presStyleIdx="1" presStyleCnt="3" custScaleX="215894" custScaleY="188665"/>
      <dgm:spPr/>
      <dgm:t>
        <a:bodyPr/>
        <a:lstStyle/>
        <a:p>
          <a:endParaRPr lang="pl-PL"/>
        </a:p>
      </dgm:t>
    </dgm:pt>
    <dgm:pt modelId="{4AD7A256-3BCF-4EB9-A489-81CF4CCEB16D}" type="pres">
      <dgm:prSet presAssocID="{AA916EB7-073E-41A9-B483-5427BAFD1285}" presName="parTrans" presStyleCnt="0"/>
      <dgm:spPr/>
    </dgm:pt>
    <dgm:pt modelId="{A6DE74D1-224F-454F-8EDE-2962896E177B}" type="pres">
      <dgm:prSet presAssocID="{FFED0CA5-D6D9-4CA3-9830-4B9C645D653D}" presName="node" presStyleLbl="alignAccFollowNode1" presStyleIdx="2" presStyleCnt="6" custScaleX="267185" custScaleY="232333" custLinFactNeighborX="6182" custLinFactNeighborY="48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0AFDDD-54D6-4E20-8CE3-C56944D56748}" type="pres">
      <dgm:prSet presAssocID="{5BA1D269-C0B0-41AA-B7A9-4F7C2B767CCF}" presName="sibTrans" presStyleCnt="0"/>
      <dgm:spPr/>
    </dgm:pt>
    <dgm:pt modelId="{83529D9E-1214-4858-A6BE-0041CC82047B}" type="pres">
      <dgm:prSet presAssocID="{103BE340-0408-447B-B70F-0011667D9EC1}" presName="node" presStyleLbl="alignAccFollowNode1" presStyleIdx="3" presStyleCnt="6" custScaleX="316839" custScaleY="20338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1931AA-C494-48A6-9976-5371ADE18261}" type="pres">
      <dgm:prSet presAssocID="{6DBC3C0B-CD05-421A-99D2-26D99E38C54D}" presName="vSp" presStyleCnt="0"/>
      <dgm:spPr/>
    </dgm:pt>
    <dgm:pt modelId="{16F0AE1D-CE8E-498C-9C48-2F43E1C7628A}" type="pres">
      <dgm:prSet presAssocID="{B29B6105-AE7D-4A74-8193-C73EE36BFCBE}" presName="horFlow" presStyleCnt="0"/>
      <dgm:spPr/>
    </dgm:pt>
    <dgm:pt modelId="{D406CEA6-5297-45F0-9FB5-2DA1BF6A3EE4}" type="pres">
      <dgm:prSet presAssocID="{B29B6105-AE7D-4A74-8193-C73EE36BFCBE}" presName="bigChev" presStyleLbl="node1" presStyleIdx="2" presStyleCnt="3" custScaleX="210424" custScaleY="180150" custLinFactNeighborX="-26013"/>
      <dgm:spPr/>
      <dgm:t>
        <a:bodyPr/>
        <a:lstStyle/>
        <a:p>
          <a:endParaRPr lang="pl-PL"/>
        </a:p>
      </dgm:t>
    </dgm:pt>
    <dgm:pt modelId="{79093806-FBC3-4095-8E99-2E9A563DFAB6}" type="pres">
      <dgm:prSet presAssocID="{77523F49-3631-4B49-B385-E57759036DFE}" presName="parTrans" presStyleCnt="0"/>
      <dgm:spPr/>
    </dgm:pt>
    <dgm:pt modelId="{3E730CC9-CAD5-4D15-8221-82713160D158}" type="pres">
      <dgm:prSet presAssocID="{1ACB9C49-42CA-4EB2-AA72-3E5775A942C1}" presName="node" presStyleLbl="alignAccFollowNode1" presStyleIdx="4" presStyleCnt="6" custScaleX="271488" custScaleY="207059" custLinFactNeighborX="50605" custLinFactNeighborY="-60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5EEF41-C277-4C5F-AF9B-D7A144B37C8A}" type="pres">
      <dgm:prSet presAssocID="{69C5267A-8B59-443F-BFA6-00F75F70177B}" presName="sibTrans" presStyleCnt="0"/>
      <dgm:spPr/>
    </dgm:pt>
    <dgm:pt modelId="{1E49C916-40CC-48CF-8C22-9FD41BEDE63C}" type="pres">
      <dgm:prSet presAssocID="{DC9CB43A-1993-4042-8DE1-DD42BBF871F9}" presName="node" presStyleLbl="alignAccFollowNode1" presStyleIdx="5" presStyleCnt="6" custScaleX="316839" custScaleY="203388" custLinFactNeighborX="6061" custLinFactNeighborY="-695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DF0D651-4C82-43EE-92CB-E26191556033}" srcId="{9FA3349A-006D-406F-83CE-4AFB9335B333}" destId="{B29B6105-AE7D-4A74-8193-C73EE36BFCBE}" srcOrd="2" destOrd="0" parTransId="{9BE10A80-2AA0-482E-B73E-22566BE7988C}" sibTransId="{2497B6E4-CD29-4002-8C44-2595858ADA81}"/>
    <dgm:cxn modelId="{52B95431-794A-430C-8BF5-BA4C1C763DE2}" type="presOf" srcId="{DAB05181-A188-44A4-A6D1-B360EFECBEDB}" destId="{09529D1F-90EB-4DAD-9EE2-CF370652EEA4}" srcOrd="0" destOrd="0" presId="urn:microsoft.com/office/officeart/2005/8/layout/lProcess3"/>
    <dgm:cxn modelId="{230A383D-0451-4EE2-877A-3BB899BE39E8}" srcId="{B29B6105-AE7D-4A74-8193-C73EE36BFCBE}" destId="{1ACB9C49-42CA-4EB2-AA72-3E5775A942C1}" srcOrd="0" destOrd="0" parTransId="{77523F49-3631-4B49-B385-E57759036DFE}" sibTransId="{69C5267A-8B59-443F-BFA6-00F75F70177B}"/>
    <dgm:cxn modelId="{62DF3407-2EB9-43B4-A510-BD5BBA0729BC}" type="presOf" srcId="{1ACB9C49-42CA-4EB2-AA72-3E5775A942C1}" destId="{3E730CC9-CAD5-4D15-8221-82713160D158}" srcOrd="0" destOrd="0" presId="urn:microsoft.com/office/officeart/2005/8/layout/lProcess3"/>
    <dgm:cxn modelId="{A860FE92-9569-41AD-9A6F-016A6292B240}" type="presOf" srcId="{B29B6105-AE7D-4A74-8193-C73EE36BFCBE}" destId="{D406CEA6-5297-45F0-9FB5-2DA1BF6A3EE4}" srcOrd="0" destOrd="0" presId="urn:microsoft.com/office/officeart/2005/8/layout/lProcess3"/>
    <dgm:cxn modelId="{ADCD7E8E-DF5D-4D14-A196-12C79F76937F}" type="presOf" srcId="{1CFFCDF6-06B5-4286-A77B-5D0D24560C5F}" destId="{E5C0A186-FD49-4CF5-8BBC-CF44B40F779E}" srcOrd="0" destOrd="0" presId="urn:microsoft.com/office/officeart/2005/8/layout/lProcess3"/>
    <dgm:cxn modelId="{E2F988F3-955F-47FC-B4BF-45CB2B2647B1}" srcId="{B29B6105-AE7D-4A74-8193-C73EE36BFCBE}" destId="{DC9CB43A-1993-4042-8DE1-DD42BBF871F9}" srcOrd="1" destOrd="0" parTransId="{C91D8F91-3C40-4342-B419-76F6D4BF9580}" sibTransId="{35319CE4-7970-4B59-9488-8125BB91C98F}"/>
    <dgm:cxn modelId="{FFB876E8-36B7-4B48-837D-4FE2950AC157}" srcId="{6DBC3C0B-CD05-421A-99D2-26D99E38C54D}" destId="{103BE340-0408-447B-B70F-0011667D9EC1}" srcOrd="1" destOrd="0" parTransId="{862B3C57-9D7D-43F5-B538-D2ADF9BAAF1F}" sibTransId="{9D5CB716-3F86-4F7E-ABF0-1BAF082815CF}"/>
    <dgm:cxn modelId="{4C490914-CEE5-4687-A1AF-D311290257DD}" type="presOf" srcId="{103BE340-0408-447B-B70F-0011667D9EC1}" destId="{83529D9E-1214-4858-A6BE-0041CC82047B}" srcOrd="0" destOrd="0" presId="urn:microsoft.com/office/officeart/2005/8/layout/lProcess3"/>
    <dgm:cxn modelId="{D2FE2C35-2436-413D-8152-1E481D48ECE0}" type="presOf" srcId="{DC9CB43A-1993-4042-8DE1-DD42BBF871F9}" destId="{1E49C916-40CC-48CF-8C22-9FD41BEDE63C}" srcOrd="0" destOrd="0" presId="urn:microsoft.com/office/officeart/2005/8/layout/lProcess3"/>
    <dgm:cxn modelId="{2F71A674-5830-4DAA-A870-4288A70A5852}" type="presOf" srcId="{9FA3349A-006D-406F-83CE-4AFB9335B333}" destId="{D0C04924-7038-4265-8C6F-5D13652DFAB7}" srcOrd="0" destOrd="0" presId="urn:microsoft.com/office/officeart/2005/8/layout/lProcess3"/>
    <dgm:cxn modelId="{7B7B155E-4E53-4A97-98B6-A1804BD53012}" srcId="{DAB05181-A188-44A4-A6D1-B360EFECBEDB}" destId="{0146DC42-2973-431E-9C6D-9384CCCCA516}" srcOrd="0" destOrd="0" parTransId="{43F8E43A-085A-423C-910C-E685D7C1E89F}" sibTransId="{15D55E44-6F70-43BA-A391-F115728C6819}"/>
    <dgm:cxn modelId="{2FEE31F3-86F6-4EC1-AFDF-A9A3293557C4}" srcId="{9FA3349A-006D-406F-83CE-4AFB9335B333}" destId="{6DBC3C0B-CD05-421A-99D2-26D99E38C54D}" srcOrd="1" destOrd="0" parTransId="{30596651-1B1E-4F2B-8602-2971BAE57662}" sibTransId="{F3E3C40C-0F8A-48A7-94C5-60143F3D4E6C}"/>
    <dgm:cxn modelId="{CAA5ACAE-B01B-4B55-8079-C73479CEB72B}" type="presOf" srcId="{FFED0CA5-D6D9-4CA3-9830-4B9C645D653D}" destId="{A6DE74D1-224F-454F-8EDE-2962896E177B}" srcOrd="0" destOrd="0" presId="urn:microsoft.com/office/officeart/2005/8/layout/lProcess3"/>
    <dgm:cxn modelId="{C8D2156B-65FF-4A66-9C08-19004B3058E0}" srcId="{9FA3349A-006D-406F-83CE-4AFB9335B333}" destId="{DAB05181-A188-44A4-A6D1-B360EFECBEDB}" srcOrd="0" destOrd="0" parTransId="{A70C0B5C-5604-4546-9399-B8364C46B646}" sibTransId="{D9A3C860-7206-4259-9BEB-70BB5317B15D}"/>
    <dgm:cxn modelId="{CA429182-5F44-463D-B82F-8CE8F0712A7B}" type="presOf" srcId="{0146DC42-2973-431E-9C6D-9384CCCCA516}" destId="{4E304524-1433-4AFF-BFF6-E8C6985BE74F}" srcOrd="0" destOrd="0" presId="urn:microsoft.com/office/officeart/2005/8/layout/lProcess3"/>
    <dgm:cxn modelId="{73307D71-FE3E-44F7-BA13-EC0067C974C2}" srcId="{6DBC3C0B-CD05-421A-99D2-26D99E38C54D}" destId="{FFED0CA5-D6D9-4CA3-9830-4B9C645D653D}" srcOrd="0" destOrd="0" parTransId="{AA916EB7-073E-41A9-B483-5427BAFD1285}" sibTransId="{5BA1D269-C0B0-41AA-B7A9-4F7C2B767CCF}"/>
    <dgm:cxn modelId="{D8CF43D4-F79E-4E28-94D6-3B9202D122CC}" srcId="{DAB05181-A188-44A4-A6D1-B360EFECBEDB}" destId="{1CFFCDF6-06B5-4286-A77B-5D0D24560C5F}" srcOrd="1" destOrd="0" parTransId="{0E4B51F0-E594-4C19-BEB0-41B3EB64AF40}" sibTransId="{D086285A-B52C-4D09-BFBA-A4813392961C}"/>
    <dgm:cxn modelId="{405B6962-E35B-444C-80B5-ECD2F91A9354}" type="presOf" srcId="{6DBC3C0B-CD05-421A-99D2-26D99E38C54D}" destId="{4FA755C7-BB06-45A9-835B-BF84DEB3845D}" srcOrd="0" destOrd="0" presId="urn:microsoft.com/office/officeart/2005/8/layout/lProcess3"/>
    <dgm:cxn modelId="{E000E9F3-498D-4F8F-954E-14E26E99231B}" type="presParOf" srcId="{D0C04924-7038-4265-8C6F-5D13652DFAB7}" destId="{8FB99F41-09FB-4C41-B86D-60BCAED3477F}" srcOrd="0" destOrd="0" presId="urn:microsoft.com/office/officeart/2005/8/layout/lProcess3"/>
    <dgm:cxn modelId="{FA0E7CBD-A72B-4625-8DE5-B0CB3D04965B}" type="presParOf" srcId="{8FB99F41-09FB-4C41-B86D-60BCAED3477F}" destId="{09529D1F-90EB-4DAD-9EE2-CF370652EEA4}" srcOrd="0" destOrd="0" presId="urn:microsoft.com/office/officeart/2005/8/layout/lProcess3"/>
    <dgm:cxn modelId="{4E46E9E5-6EC3-40CA-AB90-CCDBDA718CED}" type="presParOf" srcId="{8FB99F41-09FB-4C41-B86D-60BCAED3477F}" destId="{B4453CAE-5EE3-464A-9BC3-9517C2C5BC10}" srcOrd="1" destOrd="0" presId="urn:microsoft.com/office/officeart/2005/8/layout/lProcess3"/>
    <dgm:cxn modelId="{C85A3135-75A5-4FEE-85C9-FF70B6EA9072}" type="presParOf" srcId="{8FB99F41-09FB-4C41-B86D-60BCAED3477F}" destId="{4E304524-1433-4AFF-BFF6-E8C6985BE74F}" srcOrd="2" destOrd="0" presId="urn:microsoft.com/office/officeart/2005/8/layout/lProcess3"/>
    <dgm:cxn modelId="{8244ADCC-E544-4BAE-BA86-2CED3D081BB9}" type="presParOf" srcId="{8FB99F41-09FB-4C41-B86D-60BCAED3477F}" destId="{8B403FAB-13CC-49DF-89A2-588C1A96C599}" srcOrd="3" destOrd="0" presId="urn:microsoft.com/office/officeart/2005/8/layout/lProcess3"/>
    <dgm:cxn modelId="{54004F70-CE6A-4DE3-997D-BEC3B98A9313}" type="presParOf" srcId="{8FB99F41-09FB-4C41-B86D-60BCAED3477F}" destId="{E5C0A186-FD49-4CF5-8BBC-CF44B40F779E}" srcOrd="4" destOrd="0" presId="urn:microsoft.com/office/officeart/2005/8/layout/lProcess3"/>
    <dgm:cxn modelId="{0CBC4C2F-F4C0-48A9-A40E-99EFE4A03F0F}" type="presParOf" srcId="{D0C04924-7038-4265-8C6F-5D13652DFAB7}" destId="{DCF2EC5F-D463-4A2C-843C-D4389BFC4E94}" srcOrd="1" destOrd="0" presId="urn:microsoft.com/office/officeart/2005/8/layout/lProcess3"/>
    <dgm:cxn modelId="{0EA75CAF-34E4-45F2-8F6F-240EA4823F45}" type="presParOf" srcId="{D0C04924-7038-4265-8C6F-5D13652DFAB7}" destId="{EAD3F6B5-FBE5-483D-B0D4-283C8C85AD40}" srcOrd="2" destOrd="0" presId="urn:microsoft.com/office/officeart/2005/8/layout/lProcess3"/>
    <dgm:cxn modelId="{085CD7CF-3B2C-4580-9A62-85E12E736E3B}" type="presParOf" srcId="{EAD3F6B5-FBE5-483D-B0D4-283C8C85AD40}" destId="{4FA755C7-BB06-45A9-835B-BF84DEB3845D}" srcOrd="0" destOrd="0" presId="urn:microsoft.com/office/officeart/2005/8/layout/lProcess3"/>
    <dgm:cxn modelId="{8A288489-40BC-41B0-A47A-7B3DAD2655DB}" type="presParOf" srcId="{EAD3F6B5-FBE5-483D-B0D4-283C8C85AD40}" destId="{4AD7A256-3BCF-4EB9-A489-81CF4CCEB16D}" srcOrd="1" destOrd="0" presId="urn:microsoft.com/office/officeart/2005/8/layout/lProcess3"/>
    <dgm:cxn modelId="{3D0FCC0D-6E5E-4444-B0F8-6486E6C754E9}" type="presParOf" srcId="{EAD3F6B5-FBE5-483D-B0D4-283C8C85AD40}" destId="{A6DE74D1-224F-454F-8EDE-2962896E177B}" srcOrd="2" destOrd="0" presId="urn:microsoft.com/office/officeart/2005/8/layout/lProcess3"/>
    <dgm:cxn modelId="{906FF417-9EFE-4893-9366-4555A7D3310A}" type="presParOf" srcId="{EAD3F6B5-FBE5-483D-B0D4-283C8C85AD40}" destId="{B80AFDDD-54D6-4E20-8CE3-C56944D56748}" srcOrd="3" destOrd="0" presId="urn:microsoft.com/office/officeart/2005/8/layout/lProcess3"/>
    <dgm:cxn modelId="{328A07FF-3014-4126-AA12-D94FF5CF1233}" type="presParOf" srcId="{EAD3F6B5-FBE5-483D-B0D4-283C8C85AD40}" destId="{83529D9E-1214-4858-A6BE-0041CC82047B}" srcOrd="4" destOrd="0" presId="urn:microsoft.com/office/officeart/2005/8/layout/lProcess3"/>
    <dgm:cxn modelId="{34D82F13-4C4B-40DC-AA82-2BAA5172154C}" type="presParOf" srcId="{D0C04924-7038-4265-8C6F-5D13652DFAB7}" destId="{0C1931AA-C494-48A6-9976-5371ADE18261}" srcOrd="3" destOrd="0" presId="urn:microsoft.com/office/officeart/2005/8/layout/lProcess3"/>
    <dgm:cxn modelId="{CD1C794B-CD7F-4C9C-8526-1DD134AE986E}" type="presParOf" srcId="{D0C04924-7038-4265-8C6F-5D13652DFAB7}" destId="{16F0AE1D-CE8E-498C-9C48-2F43E1C7628A}" srcOrd="4" destOrd="0" presId="urn:microsoft.com/office/officeart/2005/8/layout/lProcess3"/>
    <dgm:cxn modelId="{AEE46827-BF4B-4D82-BF79-C705D7170BAC}" type="presParOf" srcId="{16F0AE1D-CE8E-498C-9C48-2F43E1C7628A}" destId="{D406CEA6-5297-45F0-9FB5-2DA1BF6A3EE4}" srcOrd="0" destOrd="0" presId="urn:microsoft.com/office/officeart/2005/8/layout/lProcess3"/>
    <dgm:cxn modelId="{ADF44F67-6DC8-4A25-A543-34FFE4896E5F}" type="presParOf" srcId="{16F0AE1D-CE8E-498C-9C48-2F43E1C7628A}" destId="{79093806-FBC3-4095-8E99-2E9A563DFAB6}" srcOrd="1" destOrd="0" presId="urn:microsoft.com/office/officeart/2005/8/layout/lProcess3"/>
    <dgm:cxn modelId="{9D940953-0D8B-4768-8989-7A084D24714D}" type="presParOf" srcId="{16F0AE1D-CE8E-498C-9C48-2F43E1C7628A}" destId="{3E730CC9-CAD5-4D15-8221-82713160D158}" srcOrd="2" destOrd="0" presId="urn:microsoft.com/office/officeart/2005/8/layout/lProcess3"/>
    <dgm:cxn modelId="{9FC5466F-A965-4323-80DB-72A988B571CC}" type="presParOf" srcId="{16F0AE1D-CE8E-498C-9C48-2F43E1C7628A}" destId="{D15EEF41-C277-4C5F-AF9B-D7A144B37C8A}" srcOrd="3" destOrd="0" presId="urn:microsoft.com/office/officeart/2005/8/layout/lProcess3"/>
    <dgm:cxn modelId="{0B038026-CF78-448A-A34B-F1289311ECF9}" type="presParOf" srcId="{16F0AE1D-CE8E-498C-9C48-2F43E1C7628A}" destId="{1E49C916-40CC-48CF-8C22-9FD41BEDE63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3349A-006D-406F-83CE-4AFB9335B33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AB05181-A188-44A4-A6D1-B360EFECBEDB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Wartość alokacji w Strategiach </a:t>
          </a:r>
        </a:p>
        <a:p>
          <a:r>
            <a:rPr lang="pl-PL" sz="1400" b="1" dirty="0" smtClean="0">
              <a:solidFill>
                <a:schemeClr val="tx1"/>
              </a:solidFill>
            </a:rPr>
            <a:t>879 479 695,71 zł </a:t>
          </a:r>
          <a:endParaRPr lang="pl-PL" sz="1400" b="1" dirty="0">
            <a:solidFill>
              <a:schemeClr val="tx1"/>
            </a:solidFill>
          </a:endParaRPr>
        </a:p>
      </dgm:t>
    </dgm:pt>
    <dgm:pt modelId="{A70C0B5C-5604-4546-9399-B8364C46B646}" type="parTrans" cxnId="{C8D2156B-65FF-4A66-9C08-19004B3058E0}">
      <dgm:prSet/>
      <dgm:spPr/>
      <dgm:t>
        <a:bodyPr/>
        <a:lstStyle/>
        <a:p>
          <a:endParaRPr lang="pl-PL"/>
        </a:p>
      </dgm:t>
    </dgm:pt>
    <dgm:pt modelId="{D9A3C860-7206-4259-9BEB-70BB5317B15D}" type="sibTrans" cxnId="{C8D2156B-65FF-4A66-9C08-19004B3058E0}">
      <dgm:prSet/>
      <dgm:spPr/>
      <dgm:t>
        <a:bodyPr/>
        <a:lstStyle/>
        <a:p>
          <a:endParaRPr lang="pl-PL"/>
        </a:p>
      </dgm:t>
    </dgm:pt>
    <dgm:pt modelId="{0146DC42-2973-431E-9C6D-9384CCCCA516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 smtClean="0"/>
            <a:t>Wartość alokacji w Strategiach EFRR </a:t>
          </a:r>
        </a:p>
        <a:p>
          <a:r>
            <a:rPr lang="pl-PL" sz="1400" b="1" dirty="0" smtClean="0"/>
            <a:t>589 888 184,47 zł</a:t>
          </a:r>
        </a:p>
      </dgm:t>
    </dgm:pt>
    <dgm:pt modelId="{43F8E43A-085A-423C-910C-E685D7C1E89F}" type="parTrans" cxnId="{7B7B155E-4E53-4A97-98B6-A1804BD53012}">
      <dgm:prSet/>
      <dgm:spPr/>
      <dgm:t>
        <a:bodyPr/>
        <a:lstStyle/>
        <a:p>
          <a:endParaRPr lang="pl-PL"/>
        </a:p>
      </dgm:t>
    </dgm:pt>
    <dgm:pt modelId="{15D55E44-6F70-43BA-A391-F115728C6819}" type="sibTrans" cxnId="{7B7B155E-4E53-4A97-98B6-A1804BD53012}">
      <dgm:prSet/>
      <dgm:spPr/>
      <dgm:t>
        <a:bodyPr/>
        <a:lstStyle/>
        <a:p>
          <a:endParaRPr lang="pl-PL"/>
        </a:p>
      </dgm:t>
    </dgm:pt>
    <dgm:pt modelId="{1CFFCDF6-06B5-4286-A77B-5D0D24560C5F}">
      <dgm:prSet phldrT="[Tekst]" custT="1"/>
      <dgm:spPr>
        <a:solidFill>
          <a:srgbClr val="EFD1F1">
            <a:alpha val="89804"/>
          </a:srgbClr>
        </a:solidFill>
      </dgm:spPr>
      <dgm:t>
        <a:bodyPr/>
        <a:lstStyle/>
        <a:p>
          <a:r>
            <a:rPr lang="pl-PL" sz="1400" dirty="0" smtClean="0"/>
            <a:t>Wartość alokacji w Strategiach EFS </a:t>
          </a:r>
        </a:p>
        <a:p>
          <a:r>
            <a:rPr lang="pl-PL" sz="1400" b="1" dirty="0" smtClean="0"/>
            <a:t>289 595 855,66 zł</a:t>
          </a:r>
          <a:endParaRPr lang="pl-PL" sz="1400" b="1" dirty="0"/>
        </a:p>
      </dgm:t>
    </dgm:pt>
    <dgm:pt modelId="{0E4B51F0-E594-4C19-BEB0-41B3EB64AF40}" type="parTrans" cxnId="{D8CF43D4-F79E-4E28-94D6-3B9202D122CC}">
      <dgm:prSet/>
      <dgm:spPr/>
      <dgm:t>
        <a:bodyPr/>
        <a:lstStyle/>
        <a:p>
          <a:endParaRPr lang="pl-PL"/>
        </a:p>
      </dgm:t>
    </dgm:pt>
    <dgm:pt modelId="{D086285A-B52C-4D09-BFBA-A4813392961C}" type="sibTrans" cxnId="{D8CF43D4-F79E-4E28-94D6-3B9202D122CC}">
      <dgm:prSet/>
      <dgm:spPr/>
      <dgm:t>
        <a:bodyPr/>
        <a:lstStyle/>
        <a:p>
          <a:endParaRPr lang="pl-PL"/>
        </a:p>
      </dgm:t>
    </dgm:pt>
    <dgm:pt modelId="{6DBC3C0B-CD05-421A-99D2-26D99E38C54D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400" dirty="0" smtClean="0">
              <a:solidFill>
                <a:schemeClr val="tx1"/>
              </a:solidFill>
            </a:rPr>
            <a:t>Wartość podpisanych umów</a:t>
          </a:r>
        </a:p>
        <a:p>
          <a:r>
            <a:rPr lang="pl-PL" sz="1400" b="1" dirty="0" smtClean="0">
              <a:solidFill>
                <a:schemeClr val="tx1"/>
              </a:solidFill>
            </a:rPr>
            <a:t>295 198 522,64 zł</a:t>
          </a:r>
          <a:endParaRPr lang="pl-PL" sz="1400" b="1" dirty="0">
            <a:solidFill>
              <a:schemeClr val="tx1"/>
            </a:solidFill>
          </a:endParaRPr>
        </a:p>
      </dgm:t>
    </dgm:pt>
    <dgm:pt modelId="{30596651-1B1E-4F2B-8602-2971BAE57662}" type="parTrans" cxnId="{2FEE31F3-86F6-4EC1-AFDF-A9A3293557C4}">
      <dgm:prSet/>
      <dgm:spPr/>
      <dgm:t>
        <a:bodyPr/>
        <a:lstStyle/>
        <a:p>
          <a:endParaRPr lang="pl-PL"/>
        </a:p>
      </dgm:t>
    </dgm:pt>
    <dgm:pt modelId="{F3E3C40C-0F8A-48A7-94C5-60143F3D4E6C}" type="sibTrans" cxnId="{2FEE31F3-86F6-4EC1-AFDF-A9A3293557C4}">
      <dgm:prSet/>
      <dgm:spPr/>
      <dgm:t>
        <a:bodyPr/>
        <a:lstStyle/>
        <a:p>
          <a:endParaRPr lang="pl-PL"/>
        </a:p>
      </dgm:t>
    </dgm:pt>
    <dgm:pt modelId="{FFED0CA5-D6D9-4CA3-9830-4B9C645D653D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800" dirty="0" smtClean="0"/>
        </a:p>
        <a:p>
          <a:r>
            <a:rPr lang="pl-PL" sz="1400" dirty="0" smtClean="0"/>
            <a:t>Wartość podpisanych umów EFRR</a:t>
          </a:r>
        </a:p>
        <a:p>
          <a:r>
            <a:rPr lang="pl-PL" sz="1400" b="1" dirty="0" smtClean="0"/>
            <a:t>247 451 157,61 zł</a:t>
          </a:r>
        </a:p>
        <a:p>
          <a:endParaRPr lang="pl-PL" sz="1500" dirty="0"/>
        </a:p>
      </dgm:t>
    </dgm:pt>
    <dgm:pt modelId="{AA916EB7-073E-41A9-B483-5427BAFD1285}" type="parTrans" cxnId="{73307D71-FE3E-44F7-BA13-EC0067C974C2}">
      <dgm:prSet/>
      <dgm:spPr/>
      <dgm:t>
        <a:bodyPr/>
        <a:lstStyle/>
        <a:p>
          <a:endParaRPr lang="pl-PL"/>
        </a:p>
      </dgm:t>
    </dgm:pt>
    <dgm:pt modelId="{5BA1D269-C0B0-41AA-B7A9-4F7C2B767CCF}" type="sibTrans" cxnId="{73307D71-FE3E-44F7-BA13-EC0067C974C2}">
      <dgm:prSet/>
      <dgm:spPr/>
      <dgm:t>
        <a:bodyPr/>
        <a:lstStyle/>
        <a:p>
          <a:endParaRPr lang="pl-PL"/>
        </a:p>
      </dgm:t>
    </dgm:pt>
    <dgm:pt modelId="{103BE340-0408-447B-B70F-0011667D9EC1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r>
            <a:rPr lang="pl-PL" sz="1400" dirty="0" smtClean="0"/>
            <a:t>Wartość podpisanych umów EFS </a:t>
          </a:r>
        </a:p>
        <a:p>
          <a:r>
            <a:rPr lang="pl-PL" sz="1400" b="1" dirty="0" smtClean="0"/>
            <a:t>47 747 365,03 zł</a:t>
          </a:r>
          <a:endParaRPr lang="pl-PL" sz="1400" b="1" dirty="0"/>
        </a:p>
      </dgm:t>
    </dgm:pt>
    <dgm:pt modelId="{862B3C57-9D7D-43F5-B538-D2ADF9BAAF1F}" type="parTrans" cxnId="{FFB876E8-36B7-4B48-837D-4FE2950AC157}">
      <dgm:prSet/>
      <dgm:spPr/>
      <dgm:t>
        <a:bodyPr/>
        <a:lstStyle/>
        <a:p>
          <a:endParaRPr lang="pl-PL"/>
        </a:p>
      </dgm:t>
    </dgm:pt>
    <dgm:pt modelId="{9D5CB716-3F86-4F7E-ABF0-1BAF082815CF}" type="sibTrans" cxnId="{FFB876E8-36B7-4B48-837D-4FE2950AC157}">
      <dgm:prSet/>
      <dgm:spPr/>
      <dgm:t>
        <a:bodyPr/>
        <a:lstStyle/>
        <a:p>
          <a:endParaRPr lang="pl-PL"/>
        </a:p>
      </dgm:t>
    </dgm:pt>
    <dgm:pt modelId="{B29B6105-AE7D-4A74-8193-C73EE36BFCBE}">
      <dgm:prSet phldrT="[Tekst]" custT="1"/>
      <dgm:spPr>
        <a:solidFill>
          <a:srgbClr val="9DFC68"/>
        </a:solidFill>
      </dgm:spPr>
      <dgm:t>
        <a:bodyPr/>
        <a:lstStyle/>
        <a:p>
          <a:endParaRPr lang="pl-PL" sz="2000" dirty="0" smtClean="0">
            <a:solidFill>
              <a:schemeClr val="tx1"/>
            </a:solidFill>
          </a:endParaRPr>
        </a:p>
        <a:p>
          <a:r>
            <a:rPr lang="pl-PL" sz="1400" dirty="0" smtClean="0">
              <a:solidFill>
                <a:schemeClr val="tx1"/>
              </a:solidFill>
            </a:rPr>
            <a:t>% wykonania </a:t>
          </a:r>
        </a:p>
        <a:p>
          <a:r>
            <a:rPr lang="pl-PL" sz="1400" b="1" dirty="0" smtClean="0">
              <a:solidFill>
                <a:schemeClr val="tx1"/>
              </a:solidFill>
            </a:rPr>
            <a:t>33,57</a:t>
          </a:r>
        </a:p>
        <a:p>
          <a:endParaRPr lang="pl-PL" sz="1800" dirty="0" smtClean="0"/>
        </a:p>
      </dgm:t>
    </dgm:pt>
    <dgm:pt modelId="{9BE10A80-2AA0-482E-B73E-22566BE7988C}" type="parTrans" cxnId="{BDF0D651-4C82-43EE-92CB-E26191556033}">
      <dgm:prSet/>
      <dgm:spPr/>
      <dgm:t>
        <a:bodyPr/>
        <a:lstStyle/>
        <a:p>
          <a:endParaRPr lang="pl-PL"/>
        </a:p>
      </dgm:t>
    </dgm:pt>
    <dgm:pt modelId="{2497B6E4-CD29-4002-8C44-2595858ADA81}" type="sibTrans" cxnId="{BDF0D651-4C82-43EE-92CB-E26191556033}">
      <dgm:prSet/>
      <dgm:spPr/>
      <dgm:t>
        <a:bodyPr/>
        <a:lstStyle/>
        <a:p>
          <a:endParaRPr lang="pl-PL"/>
        </a:p>
      </dgm:t>
    </dgm:pt>
    <dgm:pt modelId="{1ACB9C49-42CA-4EB2-AA72-3E5775A942C1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400" dirty="0" smtClean="0"/>
            <a:t>% wykonania EFRR </a:t>
          </a:r>
        </a:p>
        <a:p>
          <a:r>
            <a:rPr lang="pl-PL" sz="1400" b="1" dirty="0" smtClean="0"/>
            <a:t>41,95</a:t>
          </a:r>
          <a:endParaRPr lang="pl-PL" sz="1400" b="1" dirty="0"/>
        </a:p>
      </dgm:t>
    </dgm:pt>
    <dgm:pt modelId="{77523F49-3631-4B49-B385-E57759036DFE}" type="parTrans" cxnId="{230A383D-0451-4EE2-877A-3BB899BE39E8}">
      <dgm:prSet/>
      <dgm:spPr/>
      <dgm:t>
        <a:bodyPr/>
        <a:lstStyle/>
        <a:p>
          <a:endParaRPr lang="pl-PL"/>
        </a:p>
      </dgm:t>
    </dgm:pt>
    <dgm:pt modelId="{69C5267A-8B59-443F-BFA6-00F75F70177B}" type="sibTrans" cxnId="{230A383D-0451-4EE2-877A-3BB899BE39E8}">
      <dgm:prSet/>
      <dgm:spPr/>
      <dgm:t>
        <a:bodyPr/>
        <a:lstStyle/>
        <a:p>
          <a:endParaRPr lang="pl-PL"/>
        </a:p>
      </dgm:t>
    </dgm:pt>
    <dgm:pt modelId="{DC9CB43A-1993-4042-8DE1-DD42BBF871F9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endParaRPr lang="pl-PL" sz="1800" dirty="0" smtClean="0"/>
        </a:p>
        <a:p>
          <a:r>
            <a:rPr lang="pl-PL" sz="1400" dirty="0" smtClean="0"/>
            <a:t>% wykonania EFS alokacji </a:t>
          </a:r>
        </a:p>
        <a:p>
          <a:r>
            <a:rPr lang="pl-PL" sz="1400" b="1" dirty="0" smtClean="0"/>
            <a:t>16,49</a:t>
          </a:r>
        </a:p>
        <a:p>
          <a:endParaRPr lang="pl-PL" sz="1500" dirty="0"/>
        </a:p>
      </dgm:t>
    </dgm:pt>
    <dgm:pt modelId="{C91D8F91-3C40-4342-B419-76F6D4BF9580}" type="parTrans" cxnId="{E2F988F3-955F-47FC-B4BF-45CB2B2647B1}">
      <dgm:prSet/>
      <dgm:spPr/>
      <dgm:t>
        <a:bodyPr/>
        <a:lstStyle/>
        <a:p>
          <a:endParaRPr lang="pl-PL"/>
        </a:p>
      </dgm:t>
    </dgm:pt>
    <dgm:pt modelId="{35319CE4-7970-4B59-9488-8125BB91C98F}" type="sibTrans" cxnId="{E2F988F3-955F-47FC-B4BF-45CB2B2647B1}">
      <dgm:prSet/>
      <dgm:spPr/>
      <dgm:t>
        <a:bodyPr/>
        <a:lstStyle/>
        <a:p>
          <a:endParaRPr lang="pl-PL"/>
        </a:p>
      </dgm:t>
    </dgm:pt>
    <dgm:pt modelId="{D0C04924-7038-4265-8C6F-5D13652DFAB7}" type="pres">
      <dgm:prSet presAssocID="{9FA3349A-006D-406F-83CE-4AFB9335B33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8FB99F41-09FB-4C41-B86D-60BCAED3477F}" type="pres">
      <dgm:prSet presAssocID="{DAB05181-A188-44A4-A6D1-B360EFECBEDB}" presName="horFlow" presStyleCnt="0"/>
      <dgm:spPr/>
    </dgm:pt>
    <dgm:pt modelId="{09529D1F-90EB-4DAD-9EE2-CF370652EEA4}" type="pres">
      <dgm:prSet presAssocID="{DAB05181-A188-44A4-A6D1-B360EFECBEDB}" presName="bigChev" presStyleLbl="node1" presStyleIdx="0" presStyleCnt="3" custScaleX="221207" custScaleY="175488"/>
      <dgm:spPr/>
      <dgm:t>
        <a:bodyPr/>
        <a:lstStyle/>
        <a:p>
          <a:endParaRPr lang="pl-PL"/>
        </a:p>
      </dgm:t>
    </dgm:pt>
    <dgm:pt modelId="{B4453CAE-5EE3-464A-9BC3-9517C2C5BC10}" type="pres">
      <dgm:prSet presAssocID="{43F8E43A-085A-423C-910C-E685D7C1E89F}" presName="parTrans" presStyleCnt="0"/>
      <dgm:spPr/>
    </dgm:pt>
    <dgm:pt modelId="{4E304524-1433-4AFF-BFF6-E8C6985BE74F}" type="pres">
      <dgm:prSet presAssocID="{0146DC42-2973-431E-9C6D-9384CCCCA516}" presName="node" presStyleLbl="alignAccFollowNode1" presStyleIdx="0" presStyleCnt="6" custScaleX="265281" custScaleY="22376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403FAB-13CC-49DF-89A2-588C1A96C599}" type="pres">
      <dgm:prSet presAssocID="{15D55E44-6F70-43BA-A391-F115728C6819}" presName="sibTrans" presStyleCnt="0"/>
      <dgm:spPr/>
    </dgm:pt>
    <dgm:pt modelId="{E5C0A186-FD49-4CF5-8BBC-CF44B40F779E}" type="pres">
      <dgm:prSet presAssocID="{1CFFCDF6-06B5-4286-A77B-5D0D24560C5F}" presName="node" presStyleLbl="alignAccFollowNode1" presStyleIdx="1" presStyleCnt="6" custScaleX="316873" custScaleY="20334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CF2EC5F-D463-4A2C-843C-D4389BFC4E94}" type="pres">
      <dgm:prSet presAssocID="{DAB05181-A188-44A4-A6D1-B360EFECBEDB}" presName="vSp" presStyleCnt="0"/>
      <dgm:spPr/>
    </dgm:pt>
    <dgm:pt modelId="{EAD3F6B5-FBE5-483D-B0D4-283C8C85AD40}" type="pres">
      <dgm:prSet presAssocID="{6DBC3C0B-CD05-421A-99D2-26D99E38C54D}" presName="horFlow" presStyleCnt="0"/>
      <dgm:spPr/>
    </dgm:pt>
    <dgm:pt modelId="{4FA755C7-BB06-45A9-835B-BF84DEB3845D}" type="pres">
      <dgm:prSet presAssocID="{6DBC3C0B-CD05-421A-99D2-26D99E38C54D}" presName="bigChev" presStyleLbl="node1" presStyleIdx="1" presStyleCnt="3" custScaleX="215894" custScaleY="188665"/>
      <dgm:spPr/>
      <dgm:t>
        <a:bodyPr/>
        <a:lstStyle/>
        <a:p>
          <a:endParaRPr lang="pl-PL"/>
        </a:p>
      </dgm:t>
    </dgm:pt>
    <dgm:pt modelId="{4AD7A256-3BCF-4EB9-A489-81CF4CCEB16D}" type="pres">
      <dgm:prSet presAssocID="{AA916EB7-073E-41A9-B483-5427BAFD1285}" presName="parTrans" presStyleCnt="0"/>
      <dgm:spPr/>
    </dgm:pt>
    <dgm:pt modelId="{A6DE74D1-224F-454F-8EDE-2962896E177B}" type="pres">
      <dgm:prSet presAssocID="{FFED0CA5-D6D9-4CA3-9830-4B9C645D653D}" presName="node" presStyleLbl="alignAccFollowNode1" presStyleIdx="2" presStyleCnt="6" custScaleX="267185" custScaleY="232333" custLinFactNeighborX="6182" custLinFactNeighborY="48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0AFDDD-54D6-4E20-8CE3-C56944D56748}" type="pres">
      <dgm:prSet presAssocID="{5BA1D269-C0B0-41AA-B7A9-4F7C2B767CCF}" presName="sibTrans" presStyleCnt="0"/>
      <dgm:spPr/>
    </dgm:pt>
    <dgm:pt modelId="{83529D9E-1214-4858-A6BE-0041CC82047B}" type="pres">
      <dgm:prSet presAssocID="{103BE340-0408-447B-B70F-0011667D9EC1}" presName="node" presStyleLbl="alignAccFollowNode1" presStyleIdx="3" presStyleCnt="6" custScaleX="316839" custScaleY="20338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1931AA-C494-48A6-9976-5371ADE18261}" type="pres">
      <dgm:prSet presAssocID="{6DBC3C0B-CD05-421A-99D2-26D99E38C54D}" presName="vSp" presStyleCnt="0"/>
      <dgm:spPr/>
    </dgm:pt>
    <dgm:pt modelId="{16F0AE1D-CE8E-498C-9C48-2F43E1C7628A}" type="pres">
      <dgm:prSet presAssocID="{B29B6105-AE7D-4A74-8193-C73EE36BFCBE}" presName="horFlow" presStyleCnt="0"/>
      <dgm:spPr/>
    </dgm:pt>
    <dgm:pt modelId="{D406CEA6-5297-45F0-9FB5-2DA1BF6A3EE4}" type="pres">
      <dgm:prSet presAssocID="{B29B6105-AE7D-4A74-8193-C73EE36BFCBE}" presName="bigChev" presStyleLbl="node1" presStyleIdx="2" presStyleCnt="3" custScaleX="210424" custScaleY="180150"/>
      <dgm:spPr/>
      <dgm:t>
        <a:bodyPr/>
        <a:lstStyle/>
        <a:p>
          <a:endParaRPr lang="pl-PL"/>
        </a:p>
      </dgm:t>
    </dgm:pt>
    <dgm:pt modelId="{79093806-FBC3-4095-8E99-2E9A563DFAB6}" type="pres">
      <dgm:prSet presAssocID="{77523F49-3631-4B49-B385-E57759036DFE}" presName="parTrans" presStyleCnt="0"/>
      <dgm:spPr/>
    </dgm:pt>
    <dgm:pt modelId="{3E730CC9-CAD5-4D15-8221-82713160D158}" type="pres">
      <dgm:prSet presAssocID="{1ACB9C49-42CA-4EB2-AA72-3E5775A942C1}" presName="node" presStyleLbl="alignAccFollowNode1" presStyleIdx="4" presStyleCnt="6" custScaleX="271488" custScaleY="207059" custLinFactNeighborX="50605" custLinFactNeighborY="-60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5EEF41-C277-4C5F-AF9B-D7A144B37C8A}" type="pres">
      <dgm:prSet presAssocID="{69C5267A-8B59-443F-BFA6-00F75F70177B}" presName="sibTrans" presStyleCnt="0"/>
      <dgm:spPr/>
    </dgm:pt>
    <dgm:pt modelId="{1E49C916-40CC-48CF-8C22-9FD41BEDE63C}" type="pres">
      <dgm:prSet presAssocID="{DC9CB43A-1993-4042-8DE1-DD42BBF871F9}" presName="node" presStyleLbl="alignAccFollowNode1" presStyleIdx="5" presStyleCnt="6" custScaleX="316839" custScaleY="203388" custLinFactNeighborX="6061" custLinFactNeighborY="-695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66AF774-BFD7-4354-88BF-B3AD60A0478C}" type="presOf" srcId="{1ACB9C49-42CA-4EB2-AA72-3E5775A942C1}" destId="{3E730CC9-CAD5-4D15-8221-82713160D158}" srcOrd="0" destOrd="0" presId="urn:microsoft.com/office/officeart/2005/8/layout/lProcess3"/>
    <dgm:cxn modelId="{BDF0D651-4C82-43EE-92CB-E26191556033}" srcId="{9FA3349A-006D-406F-83CE-4AFB9335B333}" destId="{B29B6105-AE7D-4A74-8193-C73EE36BFCBE}" srcOrd="2" destOrd="0" parTransId="{9BE10A80-2AA0-482E-B73E-22566BE7988C}" sibTransId="{2497B6E4-CD29-4002-8C44-2595858ADA81}"/>
    <dgm:cxn modelId="{9F7B76CB-9150-4B03-B32C-BB8F6ABAF3BB}" type="presOf" srcId="{FFED0CA5-D6D9-4CA3-9830-4B9C645D653D}" destId="{A6DE74D1-224F-454F-8EDE-2962896E177B}" srcOrd="0" destOrd="0" presId="urn:microsoft.com/office/officeart/2005/8/layout/lProcess3"/>
    <dgm:cxn modelId="{A7FBAE28-66F1-4FA0-B23A-6D1928180C55}" type="presOf" srcId="{6DBC3C0B-CD05-421A-99D2-26D99E38C54D}" destId="{4FA755C7-BB06-45A9-835B-BF84DEB3845D}" srcOrd="0" destOrd="0" presId="urn:microsoft.com/office/officeart/2005/8/layout/lProcess3"/>
    <dgm:cxn modelId="{230A383D-0451-4EE2-877A-3BB899BE39E8}" srcId="{B29B6105-AE7D-4A74-8193-C73EE36BFCBE}" destId="{1ACB9C49-42CA-4EB2-AA72-3E5775A942C1}" srcOrd="0" destOrd="0" parTransId="{77523F49-3631-4B49-B385-E57759036DFE}" sibTransId="{69C5267A-8B59-443F-BFA6-00F75F70177B}"/>
    <dgm:cxn modelId="{DF658ACF-D71F-4C5B-9895-AD74355019B2}" type="presOf" srcId="{DAB05181-A188-44A4-A6D1-B360EFECBEDB}" destId="{09529D1F-90EB-4DAD-9EE2-CF370652EEA4}" srcOrd="0" destOrd="0" presId="urn:microsoft.com/office/officeart/2005/8/layout/lProcess3"/>
    <dgm:cxn modelId="{8E0AA597-F69D-4613-8D0A-EB025AD087F3}" type="presOf" srcId="{103BE340-0408-447B-B70F-0011667D9EC1}" destId="{83529D9E-1214-4858-A6BE-0041CC82047B}" srcOrd="0" destOrd="0" presId="urn:microsoft.com/office/officeart/2005/8/layout/lProcess3"/>
    <dgm:cxn modelId="{AFB76B50-4A62-4053-A02E-1710C0535846}" type="presOf" srcId="{DC9CB43A-1993-4042-8DE1-DD42BBF871F9}" destId="{1E49C916-40CC-48CF-8C22-9FD41BEDE63C}" srcOrd="0" destOrd="0" presId="urn:microsoft.com/office/officeart/2005/8/layout/lProcess3"/>
    <dgm:cxn modelId="{E2F988F3-955F-47FC-B4BF-45CB2B2647B1}" srcId="{B29B6105-AE7D-4A74-8193-C73EE36BFCBE}" destId="{DC9CB43A-1993-4042-8DE1-DD42BBF871F9}" srcOrd="1" destOrd="0" parTransId="{C91D8F91-3C40-4342-B419-76F6D4BF9580}" sibTransId="{35319CE4-7970-4B59-9488-8125BB91C98F}"/>
    <dgm:cxn modelId="{FFB876E8-36B7-4B48-837D-4FE2950AC157}" srcId="{6DBC3C0B-CD05-421A-99D2-26D99E38C54D}" destId="{103BE340-0408-447B-B70F-0011667D9EC1}" srcOrd="1" destOrd="0" parTransId="{862B3C57-9D7D-43F5-B538-D2ADF9BAAF1F}" sibTransId="{9D5CB716-3F86-4F7E-ABF0-1BAF082815CF}"/>
    <dgm:cxn modelId="{46EEA70B-39FC-407E-8C8F-FDC1587011D0}" type="presOf" srcId="{0146DC42-2973-431E-9C6D-9384CCCCA516}" destId="{4E304524-1433-4AFF-BFF6-E8C6985BE74F}" srcOrd="0" destOrd="0" presId="urn:microsoft.com/office/officeart/2005/8/layout/lProcess3"/>
    <dgm:cxn modelId="{7B7B155E-4E53-4A97-98B6-A1804BD53012}" srcId="{DAB05181-A188-44A4-A6D1-B360EFECBEDB}" destId="{0146DC42-2973-431E-9C6D-9384CCCCA516}" srcOrd="0" destOrd="0" parTransId="{43F8E43A-085A-423C-910C-E685D7C1E89F}" sibTransId="{15D55E44-6F70-43BA-A391-F115728C6819}"/>
    <dgm:cxn modelId="{2FEE31F3-86F6-4EC1-AFDF-A9A3293557C4}" srcId="{9FA3349A-006D-406F-83CE-4AFB9335B333}" destId="{6DBC3C0B-CD05-421A-99D2-26D99E38C54D}" srcOrd="1" destOrd="0" parTransId="{30596651-1B1E-4F2B-8602-2971BAE57662}" sibTransId="{F3E3C40C-0F8A-48A7-94C5-60143F3D4E6C}"/>
    <dgm:cxn modelId="{8C796E75-D090-42E5-96E2-C70269DF71C3}" type="presOf" srcId="{9FA3349A-006D-406F-83CE-4AFB9335B333}" destId="{D0C04924-7038-4265-8C6F-5D13652DFAB7}" srcOrd="0" destOrd="0" presId="urn:microsoft.com/office/officeart/2005/8/layout/lProcess3"/>
    <dgm:cxn modelId="{C8D2156B-65FF-4A66-9C08-19004B3058E0}" srcId="{9FA3349A-006D-406F-83CE-4AFB9335B333}" destId="{DAB05181-A188-44A4-A6D1-B360EFECBEDB}" srcOrd="0" destOrd="0" parTransId="{A70C0B5C-5604-4546-9399-B8364C46B646}" sibTransId="{D9A3C860-7206-4259-9BEB-70BB5317B15D}"/>
    <dgm:cxn modelId="{51CC3818-029A-43D2-ACD0-D550727EDEB5}" type="presOf" srcId="{1CFFCDF6-06B5-4286-A77B-5D0D24560C5F}" destId="{E5C0A186-FD49-4CF5-8BBC-CF44B40F779E}" srcOrd="0" destOrd="0" presId="urn:microsoft.com/office/officeart/2005/8/layout/lProcess3"/>
    <dgm:cxn modelId="{73307D71-FE3E-44F7-BA13-EC0067C974C2}" srcId="{6DBC3C0B-CD05-421A-99D2-26D99E38C54D}" destId="{FFED0CA5-D6D9-4CA3-9830-4B9C645D653D}" srcOrd="0" destOrd="0" parTransId="{AA916EB7-073E-41A9-B483-5427BAFD1285}" sibTransId="{5BA1D269-C0B0-41AA-B7A9-4F7C2B767CCF}"/>
    <dgm:cxn modelId="{D8CF43D4-F79E-4E28-94D6-3B9202D122CC}" srcId="{DAB05181-A188-44A4-A6D1-B360EFECBEDB}" destId="{1CFFCDF6-06B5-4286-A77B-5D0D24560C5F}" srcOrd="1" destOrd="0" parTransId="{0E4B51F0-E594-4C19-BEB0-41B3EB64AF40}" sibTransId="{D086285A-B52C-4D09-BFBA-A4813392961C}"/>
    <dgm:cxn modelId="{1235E14D-75B1-4D79-84A8-654E8EB7F1E5}" type="presOf" srcId="{B29B6105-AE7D-4A74-8193-C73EE36BFCBE}" destId="{D406CEA6-5297-45F0-9FB5-2DA1BF6A3EE4}" srcOrd="0" destOrd="0" presId="urn:microsoft.com/office/officeart/2005/8/layout/lProcess3"/>
    <dgm:cxn modelId="{278805D4-6849-4EDB-B092-F975DA6F0BAD}" type="presParOf" srcId="{D0C04924-7038-4265-8C6F-5D13652DFAB7}" destId="{8FB99F41-09FB-4C41-B86D-60BCAED3477F}" srcOrd="0" destOrd="0" presId="urn:microsoft.com/office/officeart/2005/8/layout/lProcess3"/>
    <dgm:cxn modelId="{B7AE96B9-A600-4E26-9E95-8B5DE8DF4DE0}" type="presParOf" srcId="{8FB99F41-09FB-4C41-B86D-60BCAED3477F}" destId="{09529D1F-90EB-4DAD-9EE2-CF370652EEA4}" srcOrd="0" destOrd="0" presId="urn:microsoft.com/office/officeart/2005/8/layout/lProcess3"/>
    <dgm:cxn modelId="{F5C6F3AF-41E4-4626-873F-95F2AD730C75}" type="presParOf" srcId="{8FB99F41-09FB-4C41-B86D-60BCAED3477F}" destId="{B4453CAE-5EE3-464A-9BC3-9517C2C5BC10}" srcOrd="1" destOrd="0" presId="urn:microsoft.com/office/officeart/2005/8/layout/lProcess3"/>
    <dgm:cxn modelId="{189EDDEE-31F7-4126-8179-04BC3526203F}" type="presParOf" srcId="{8FB99F41-09FB-4C41-B86D-60BCAED3477F}" destId="{4E304524-1433-4AFF-BFF6-E8C6985BE74F}" srcOrd="2" destOrd="0" presId="urn:microsoft.com/office/officeart/2005/8/layout/lProcess3"/>
    <dgm:cxn modelId="{B70978AE-B343-41BB-97AB-37ECD56003BA}" type="presParOf" srcId="{8FB99F41-09FB-4C41-B86D-60BCAED3477F}" destId="{8B403FAB-13CC-49DF-89A2-588C1A96C599}" srcOrd="3" destOrd="0" presId="urn:microsoft.com/office/officeart/2005/8/layout/lProcess3"/>
    <dgm:cxn modelId="{E43F3E0A-F4C2-49B1-A124-CCA336818201}" type="presParOf" srcId="{8FB99F41-09FB-4C41-B86D-60BCAED3477F}" destId="{E5C0A186-FD49-4CF5-8BBC-CF44B40F779E}" srcOrd="4" destOrd="0" presId="urn:microsoft.com/office/officeart/2005/8/layout/lProcess3"/>
    <dgm:cxn modelId="{DB156D5B-C708-40ED-A0D3-1A55D33FD6AC}" type="presParOf" srcId="{D0C04924-7038-4265-8C6F-5D13652DFAB7}" destId="{DCF2EC5F-D463-4A2C-843C-D4389BFC4E94}" srcOrd="1" destOrd="0" presId="urn:microsoft.com/office/officeart/2005/8/layout/lProcess3"/>
    <dgm:cxn modelId="{DC8D8DB0-7262-4096-B9EE-6DC86421C2BF}" type="presParOf" srcId="{D0C04924-7038-4265-8C6F-5D13652DFAB7}" destId="{EAD3F6B5-FBE5-483D-B0D4-283C8C85AD40}" srcOrd="2" destOrd="0" presId="urn:microsoft.com/office/officeart/2005/8/layout/lProcess3"/>
    <dgm:cxn modelId="{BD17C371-C356-4DB4-89B7-5A11BFAF8858}" type="presParOf" srcId="{EAD3F6B5-FBE5-483D-B0D4-283C8C85AD40}" destId="{4FA755C7-BB06-45A9-835B-BF84DEB3845D}" srcOrd="0" destOrd="0" presId="urn:microsoft.com/office/officeart/2005/8/layout/lProcess3"/>
    <dgm:cxn modelId="{5F8261B4-6B76-4BE7-AAF9-BFA68C256192}" type="presParOf" srcId="{EAD3F6B5-FBE5-483D-B0D4-283C8C85AD40}" destId="{4AD7A256-3BCF-4EB9-A489-81CF4CCEB16D}" srcOrd="1" destOrd="0" presId="urn:microsoft.com/office/officeart/2005/8/layout/lProcess3"/>
    <dgm:cxn modelId="{49A21989-30CE-4C96-A691-AC3496EA83B0}" type="presParOf" srcId="{EAD3F6B5-FBE5-483D-B0D4-283C8C85AD40}" destId="{A6DE74D1-224F-454F-8EDE-2962896E177B}" srcOrd="2" destOrd="0" presId="urn:microsoft.com/office/officeart/2005/8/layout/lProcess3"/>
    <dgm:cxn modelId="{D12FD240-EF6C-4253-9152-B7D5B609C10F}" type="presParOf" srcId="{EAD3F6B5-FBE5-483D-B0D4-283C8C85AD40}" destId="{B80AFDDD-54D6-4E20-8CE3-C56944D56748}" srcOrd="3" destOrd="0" presId="urn:microsoft.com/office/officeart/2005/8/layout/lProcess3"/>
    <dgm:cxn modelId="{CA8685D3-0924-40C6-A27C-AA435D59DCA1}" type="presParOf" srcId="{EAD3F6B5-FBE5-483D-B0D4-283C8C85AD40}" destId="{83529D9E-1214-4858-A6BE-0041CC82047B}" srcOrd="4" destOrd="0" presId="urn:microsoft.com/office/officeart/2005/8/layout/lProcess3"/>
    <dgm:cxn modelId="{06A17ECA-AF91-46BC-A676-9446BB32206B}" type="presParOf" srcId="{D0C04924-7038-4265-8C6F-5D13652DFAB7}" destId="{0C1931AA-C494-48A6-9976-5371ADE18261}" srcOrd="3" destOrd="0" presId="urn:microsoft.com/office/officeart/2005/8/layout/lProcess3"/>
    <dgm:cxn modelId="{BF6FAA03-4E29-462D-B8B1-2B17799C467C}" type="presParOf" srcId="{D0C04924-7038-4265-8C6F-5D13652DFAB7}" destId="{16F0AE1D-CE8E-498C-9C48-2F43E1C7628A}" srcOrd="4" destOrd="0" presId="urn:microsoft.com/office/officeart/2005/8/layout/lProcess3"/>
    <dgm:cxn modelId="{6C24D5E0-B8DC-4284-9159-F52675B7B58E}" type="presParOf" srcId="{16F0AE1D-CE8E-498C-9C48-2F43E1C7628A}" destId="{D406CEA6-5297-45F0-9FB5-2DA1BF6A3EE4}" srcOrd="0" destOrd="0" presId="urn:microsoft.com/office/officeart/2005/8/layout/lProcess3"/>
    <dgm:cxn modelId="{255F9A17-3483-4284-BCBD-1CE507518819}" type="presParOf" srcId="{16F0AE1D-CE8E-498C-9C48-2F43E1C7628A}" destId="{79093806-FBC3-4095-8E99-2E9A563DFAB6}" srcOrd="1" destOrd="0" presId="urn:microsoft.com/office/officeart/2005/8/layout/lProcess3"/>
    <dgm:cxn modelId="{C9DAD313-16FF-42ED-9931-CC836385E93D}" type="presParOf" srcId="{16F0AE1D-CE8E-498C-9C48-2F43E1C7628A}" destId="{3E730CC9-CAD5-4D15-8221-82713160D158}" srcOrd="2" destOrd="0" presId="urn:microsoft.com/office/officeart/2005/8/layout/lProcess3"/>
    <dgm:cxn modelId="{8301756C-BE4D-42AB-B841-DFC06D48FDD5}" type="presParOf" srcId="{16F0AE1D-CE8E-498C-9C48-2F43E1C7628A}" destId="{D15EEF41-C277-4C5F-AF9B-D7A144B37C8A}" srcOrd="3" destOrd="0" presId="urn:microsoft.com/office/officeart/2005/8/layout/lProcess3"/>
    <dgm:cxn modelId="{6F278B55-665D-4325-91F1-DB4231719E73}" type="presParOf" srcId="{16F0AE1D-CE8E-498C-9C48-2F43E1C7628A}" destId="{1E49C916-40CC-48CF-8C22-9FD41BEDE63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A3349A-006D-406F-83CE-4AFB9335B33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AB05181-A188-44A4-A6D1-B360EFECBEDB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800" dirty="0" smtClean="0">
              <a:solidFill>
                <a:schemeClr val="tx1"/>
              </a:solidFill>
            </a:rPr>
            <a:t>Wartość całej alokacji  </a:t>
          </a:r>
        </a:p>
        <a:p>
          <a:r>
            <a:rPr lang="pl-PL" sz="1800" b="1" dirty="0" smtClean="0">
              <a:solidFill>
                <a:schemeClr val="tx1"/>
              </a:solidFill>
            </a:rPr>
            <a:t>722 203 869,86 zł </a:t>
          </a:r>
          <a:endParaRPr lang="pl-PL" sz="1800" b="1" dirty="0">
            <a:solidFill>
              <a:schemeClr val="tx1"/>
            </a:solidFill>
          </a:endParaRPr>
        </a:p>
      </dgm:t>
    </dgm:pt>
    <dgm:pt modelId="{A70C0B5C-5604-4546-9399-B8364C46B646}" type="parTrans" cxnId="{C8D2156B-65FF-4A66-9C08-19004B3058E0}">
      <dgm:prSet/>
      <dgm:spPr/>
      <dgm:t>
        <a:bodyPr/>
        <a:lstStyle/>
        <a:p>
          <a:endParaRPr lang="pl-PL"/>
        </a:p>
      </dgm:t>
    </dgm:pt>
    <dgm:pt modelId="{D9A3C860-7206-4259-9BEB-70BB5317B15D}" type="sibTrans" cxnId="{C8D2156B-65FF-4A66-9C08-19004B3058E0}">
      <dgm:prSet/>
      <dgm:spPr/>
      <dgm:t>
        <a:bodyPr/>
        <a:lstStyle/>
        <a:p>
          <a:endParaRPr lang="pl-PL"/>
        </a:p>
      </dgm:t>
    </dgm:pt>
    <dgm:pt modelId="{0146DC42-2973-431E-9C6D-9384CCCCA516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800" dirty="0" smtClean="0"/>
            <a:t>Wartość alokacji EFRR </a:t>
          </a:r>
        </a:p>
        <a:p>
          <a:r>
            <a:rPr lang="pl-PL" sz="1800" b="1" dirty="0" smtClean="0"/>
            <a:t>620 312 799,26 zł</a:t>
          </a:r>
        </a:p>
      </dgm:t>
    </dgm:pt>
    <dgm:pt modelId="{43F8E43A-085A-423C-910C-E685D7C1E89F}" type="parTrans" cxnId="{7B7B155E-4E53-4A97-98B6-A1804BD53012}">
      <dgm:prSet/>
      <dgm:spPr/>
      <dgm:t>
        <a:bodyPr/>
        <a:lstStyle/>
        <a:p>
          <a:endParaRPr lang="pl-PL"/>
        </a:p>
      </dgm:t>
    </dgm:pt>
    <dgm:pt modelId="{15D55E44-6F70-43BA-A391-F115728C6819}" type="sibTrans" cxnId="{7B7B155E-4E53-4A97-98B6-A1804BD53012}">
      <dgm:prSet/>
      <dgm:spPr/>
      <dgm:t>
        <a:bodyPr/>
        <a:lstStyle/>
        <a:p>
          <a:endParaRPr lang="pl-PL"/>
        </a:p>
      </dgm:t>
    </dgm:pt>
    <dgm:pt modelId="{1CFFCDF6-06B5-4286-A77B-5D0D24560C5F}">
      <dgm:prSet phldrT="[Tekst]" custT="1"/>
      <dgm:spPr>
        <a:solidFill>
          <a:srgbClr val="EFD1F1">
            <a:alpha val="89804"/>
          </a:srgbClr>
        </a:solidFill>
      </dgm:spPr>
      <dgm:t>
        <a:bodyPr/>
        <a:lstStyle/>
        <a:p>
          <a:r>
            <a:rPr lang="pl-PL" sz="1800" dirty="0" smtClean="0"/>
            <a:t>Wartość alokacji EFS </a:t>
          </a:r>
        </a:p>
        <a:p>
          <a:r>
            <a:rPr lang="pl-PL" sz="1800" b="1" dirty="0" smtClean="0"/>
            <a:t>101 891 070,60 zł</a:t>
          </a:r>
          <a:endParaRPr lang="pl-PL" sz="1800" b="1" dirty="0"/>
        </a:p>
      </dgm:t>
    </dgm:pt>
    <dgm:pt modelId="{0E4B51F0-E594-4C19-BEB0-41B3EB64AF40}" type="parTrans" cxnId="{D8CF43D4-F79E-4E28-94D6-3B9202D122CC}">
      <dgm:prSet/>
      <dgm:spPr/>
      <dgm:t>
        <a:bodyPr/>
        <a:lstStyle/>
        <a:p>
          <a:endParaRPr lang="pl-PL"/>
        </a:p>
      </dgm:t>
    </dgm:pt>
    <dgm:pt modelId="{D086285A-B52C-4D09-BFBA-A4813392961C}" type="sibTrans" cxnId="{D8CF43D4-F79E-4E28-94D6-3B9202D122CC}">
      <dgm:prSet/>
      <dgm:spPr/>
      <dgm:t>
        <a:bodyPr/>
        <a:lstStyle/>
        <a:p>
          <a:endParaRPr lang="pl-PL"/>
        </a:p>
      </dgm:t>
    </dgm:pt>
    <dgm:pt modelId="{6DBC3C0B-CD05-421A-99D2-26D99E38C54D}">
      <dgm:prSet phldrT="[Tekst]" custT="1"/>
      <dgm:spPr>
        <a:solidFill>
          <a:srgbClr val="9DFC68"/>
        </a:solidFill>
      </dgm:spPr>
      <dgm:t>
        <a:bodyPr/>
        <a:lstStyle/>
        <a:p>
          <a:r>
            <a:rPr lang="pl-PL" sz="1800" dirty="0" smtClean="0">
              <a:solidFill>
                <a:schemeClr val="tx1"/>
              </a:solidFill>
            </a:rPr>
            <a:t>Wartość podpisanych umów </a:t>
          </a:r>
        </a:p>
        <a:p>
          <a:r>
            <a:rPr lang="pl-PL" sz="1800" b="1" dirty="0" smtClean="0">
              <a:solidFill>
                <a:schemeClr val="tx1"/>
              </a:solidFill>
            </a:rPr>
            <a:t>339 356 925,84 zł</a:t>
          </a:r>
          <a:endParaRPr lang="pl-PL" sz="1800" b="1" dirty="0">
            <a:solidFill>
              <a:schemeClr val="tx1"/>
            </a:solidFill>
          </a:endParaRPr>
        </a:p>
      </dgm:t>
    </dgm:pt>
    <dgm:pt modelId="{30596651-1B1E-4F2B-8602-2971BAE57662}" type="parTrans" cxnId="{2FEE31F3-86F6-4EC1-AFDF-A9A3293557C4}">
      <dgm:prSet/>
      <dgm:spPr/>
      <dgm:t>
        <a:bodyPr/>
        <a:lstStyle/>
        <a:p>
          <a:endParaRPr lang="pl-PL"/>
        </a:p>
      </dgm:t>
    </dgm:pt>
    <dgm:pt modelId="{F3E3C40C-0F8A-48A7-94C5-60143F3D4E6C}" type="sibTrans" cxnId="{2FEE31F3-86F6-4EC1-AFDF-A9A3293557C4}">
      <dgm:prSet/>
      <dgm:spPr/>
      <dgm:t>
        <a:bodyPr/>
        <a:lstStyle/>
        <a:p>
          <a:endParaRPr lang="pl-PL"/>
        </a:p>
      </dgm:t>
    </dgm:pt>
    <dgm:pt modelId="{FFED0CA5-D6D9-4CA3-9830-4B9C645D653D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 sz="1800" dirty="0" smtClean="0"/>
        </a:p>
        <a:p>
          <a:r>
            <a:rPr lang="pl-PL" sz="1600" dirty="0" smtClean="0"/>
            <a:t>Wartość podpisanych umów</a:t>
          </a:r>
        </a:p>
        <a:p>
          <a:r>
            <a:rPr lang="pl-PL" sz="1600" dirty="0" smtClean="0"/>
            <a:t> EFRR </a:t>
          </a:r>
        </a:p>
        <a:p>
          <a:r>
            <a:rPr lang="pl-PL" sz="1600" b="1" dirty="0" smtClean="0"/>
            <a:t>299 085 811,75 zł</a:t>
          </a:r>
        </a:p>
        <a:p>
          <a:endParaRPr lang="pl-PL" sz="1500" dirty="0"/>
        </a:p>
      </dgm:t>
    </dgm:pt>
    <dgm:pt modelId="{AA916EB7-073E-41A9-B483-5427BAFD1285}" type="parTrans" cxnId="{73307D71-FE3E-44F7-BA13-EC0067C974C2}">
      <dgm:prSet/>
      <dgm:spPr/>
      <dgm:t>
        <a:bodyPr/>
        <a:lstStyle/>
        <a:p>
          <a:endParaRPr lang="pl-PL"/>
        </a:p>
      </dgm:t>
    </dgm:pt>
    <dgm:pt modelId="{5BA1D269-C0B0-41AA-B7A9-4F7C2B767CCF}" type="sibTrans" cxnId="{73307D71-FE3E-44F7-BA13-EC0067C974C2}">
      <dgm:prSet/>
      <dgm:spPr/>
      <dgm:t>
        <a:bodyPr/>
        <a:lstStyle/>
        <a:p>
          <a:endParaRPr lang="pl-PL"/>
        </a:p>
      </dgm:t>
    </dgm:pt>
    <dgm:pt modelId="{103BE340-0408-447B-B70F-0011667D9EC1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r>
            <a:rPr lang="pl-PL" sz="1600" dirty="0" smtClean="0"/>
            <a:t>Wartość podpisanych umów EFS </a:t>
          </a:r>
        </a:p>
        <a:p>
          <a:r>
            <a:rPr lang="pl-PL" sz="1600" b="1" dirty="0" smtClean="0"/>
            <a:t>40 271 114,09 zł</a:t>
          </a:r>
          <a:endParaRPr lang="pl-PL" sz="1600" b="1" dirty="0"/>
        </a:p>
      </dgm:t>
    </dgm:pt>
    <dgm:pt modelId="{862B3C57-9D7D-43F5-B538-D2ADF9BAAF1F}" type="parTrans" cxnId="{FFB876E8-36B7-4B48-837D-4FE2950AC157}">
      <dgm:prSet/>
      <dgm:spPr/>
      <dgm:t>
        <a:bodyPr/>
        <a:lstStyle/>
        <a:p>
          <a:endParaRPr lang="pl-PL"/>
        </a:p>
      </dgm:t>
    </dgm:pt>
    <dgm:pt modelId="{9D5CB716-3F86-4F7E-ABF0-1BAF082815CF}" type="sibTrans" cxnId="{FFB876E8-36B7-4B48-837D-4FE2950AC157}">
      <dgm:prSet/>
      <dgm:spPr/>
      <dgm:t>
        <a:bodyPr/>
        <a:lstStyle/>
        <a:p>
          <a:endParaRPr lang="pl-PL"/>
        </a:p>
      </dgm:t>
    </dgm:pt>
    <dgm:pt modelId="{B29B6105-AE7D-4A74-8193-C73EE36BFCBE}">
      <dgm:prSet phldrT="[Tekst]" custT="1"/>
      <dgm:spPr>
        <a:solidFill>
          <a:srgbClr val="9DFC68"/>
        </a:solidFill>
      </dgm:spPr>
      <dgm:t>
        <a:bodyPr/>
        <a:lstStyle/>
        <a:p>
          <a:endParaRPr lang="pl-PL" sz="2000" dirty="0" smtClean="0">
            <a:solidFill>
              <a:schemeClr val="tx1"/>
            </a:solidFill>
          </a:endParaRPr>
        </a:p>
        <a:p>
          <a:r>
            <a:rPr lang="pl-PL" sz="2000" dirty="0" smtClean="0">
              <a:solidFill>
                <a:schemeClr val="tx1"/>
              </a:solidFill>
            </a:rPr>
            <a:t>% wykonania </a:t>
          </a:r>
        </a:p>
        <a:p>
          <a:r>
            <a:rPr lang="pl-PL" sz="2000" b="1" dirty="0" smtClean="0">
              <a:solidFill>
                <a:schemeClr val="tx1"/>
              </a:solidFill>
            </a:rPr>
            <a:t>46,99</a:t>
          </a:r>
        </a:p>
        <a:p>
          <a:endParaRPr lang="pl-PL" sz="1800" dirty="0" smtClean="0"/>
        </a:p>
      </dgm:t>
    </dgm:pt>
    <dgm:pt modelId="{9BE10A80-2AA0-482E-B73E-22566BE7988C}" type="parTrans" cxnId="{BDF0D651-4C82-43EE-92CB-E26191556033}">
      <dgm:prSet/>
      <dgm:spPr/>
      <dgm:t>
        <a:bodyPr/>
        <a:lstStyle/>
        <a:p>
          <a:endParaRPr lang="pl-PL"/>
        </a:p>
      </dgm:t>
    </dgm:pt>
    <dgm:pt modelId="{2497B6E4-CD29-4002-8C44-2595858ADA81}" type="sibTrans" cxnId="{BDF0D651-4C82-43EE-92CB-E26191556033}">
      <dgm:prSet/>
      <dgm:spPr/>
      <dgm:t>
        <a:bodyPr/>
        <a:lstStyle/>
        <a:p>
          <a:endParaRPr lang="pl-PL"/>
        </a:p>
      </dgm:t>
    </dgm:pt>
    <dgm:pt modelId="{1ACB9C49-42CA-4EB2-AA72-3E5775A942C1}">
      <dgm:prSet phldrT="[Teks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l-PL" sz="1800" dirty="0" smtClean="0"/>
            <a:t>% wykonania EFRR </a:t>
          </a:r>
          <a:r>
            <a:rPr lang="pl-PL" sz="1800" b="1" dirty="0" smtClean="0"/>
            <a:t>48,22</a:t>
          </a:r>
          <a:endParaRPr lang="pl-PL" sz="1800" b="1" dirty="0"/>
        </a:p>
      </dgm:t>
    </dgm:pt>
    <dgm:pt modelId="{77523F49-3631-4B49-B385-E57759036DFE}" type="parTrans" cxnId="{230A383D-0451-4EE2-877A-3BB899BE39E8}">
      <dgm:prSet/>
      <dgm:spPr/>
      <dgm:t>
        <a:bodyPr/>
        <a:lstStyle/>
        <a:p>
          <a:endParaRPr lang="pl-PL"/>
        </a:p>
      </dgm:t>
    </dgm:pt>
    <dgm:pt modelId="{69C5267A-8B59-443F-BFA6-00F75F70177B}" type="sibTrans" cxnId="{230A383D-0451-4EE2-877A-3BB899BE39E8}">
      <dgm:prSet/>
      <dgm:spPr/>
      <dgm:t>
        <a:bodyPr/>
        <a:lstStyle/>
        <a:p>
          <a:endParaRPr lang="pl-PL"/>
        </a:p>
      </dgm:t>
    </dgm:pt>
    <dgm:pt modelId="{DC9CB43A-1993-4042-8DE1-DD42BBF871F9}">
      <dgm:prSet phldrT="[Tekst]" custT="1"/>
      <dgm:spPr>
        <a:solidFill>
          <a:srgbClr val="EFD1F1">
            <a:alpha val="90000"/>
          </a:srgbClr>
        </a:solidFill>
        <a:ln>
          <a:solidFill>
            <a:srgbClr val="DBEFE9">
              <a:alpha val="90000"/>
            </a:srgbClr>
          </a:solidFill>
        </a:ln>
      </dgm:spPr>
      <dgm:t>
        <a:bodyPr/>
        <a:lstStyle/>
        <a:p>
          <a:endParaRPr lang="pl-PL" sz="1800" dirty="0" smtClean="0"/>
        </a:p>
        <a:p>
          <a:endParaRPr lang="pl-PL" sz="1800" dirty="0" smtClean="0"/>
        </a:p>
        <a:p>
          <a:r>
            <a:rPr lang="pl-PL" sz="1800" dirty="0" smtClean="0"/>
            <a:t>% wykonania EFS</a:t>
          </a:r>
        </a:p>
        <a:p>
          <a:r>
            <a:rPr lang="pl-PL" sz="1800" b="1" dirty="0" smtClean="0"/>
            <a:t>39,52</a:t>
          </a:r>
        </a:p>
        <a:p>
          <a:endParaRPr lang="pl-PL" sz="1800" b="1" dirty="0" smtClean="0"/>
        </a:p>
        <a:p>
          <a:endParaRPr lang="pl-PL" sz="1500" dirty="0"/>
        </a:p>
      </dgm:t>
    </dgm:pt>
    <dgm:pt modelId="{C91D8F91-3C40-4342-B419-76F6D4BF9580}" type="parTrans" cxnId="{E2F988F3-955F-47FC-B4BF-45CB2B2647B1}">
      <dgm:prSet/>
      <dgm:spPr/>
      <dgm:t>
        <a:bodyPr/>
        <a:lstStyle/>
        <a:p>
          <a:endParaRPr lang="pl-PL"/>
        </a:p>
      </dgm:t>
    </dgm:pt>
    <dgm:pt modelId="{35319CE4-7970-4B59-9488-8125BB91C98F}" type="sibTrans" cxnId="{E2F988F3-955F-47FC-B4BF-45CB2B2647B1}">
      <dgm:prSet/>
      <dgm:spPr/>
      <dgm:t>
        <a:bodyPr/>
        <a:lstStyle/>
        <a:p>
          <a:endParaRPr lang="pl-PL"/>
        </a:p>
      </dgm:t>
    </dgm:pt>
    <dgm:pt modelId="{D0C04924-7038-4265-8C6F-5D13652DFAB7}" type="pres">
      <dgm:prSet presAssocID="{9FA3349A-006D-406F-83CE-4AFB9335B33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8FB99F41-09FB-4C41-B86D-60BCAED3477F}" type="pres">
      <dgm:prSet presAssocID="{DAB05181-A188-44A4-A6D1-B360EFECBEDB}" presName="horFlow" presStyleCnt="0"/>
      <dgm:spPr/>
    </dgm:pt>
    <dgm:pt modelId="{09529D1F-90EB-4DAD-9EE2-CF370652EEA4}" type="pres">
      <dgm:prSet presAssocID="{DAB05181-A188-44A4-A6D1-B360EFECBEDB}" presName="bigChev" presStyleLbl="node1" presStyleIdx="0" presStyleCnt="3" custScaleX="162022" custScaleY="141517"/>
      <dgm:spPr/>
      <dgm:t>
        <a:bodyPr/>
        <a:lstStyle/>
        <a:p>
          <a:endParaRPr lang="pl-PL"/>
        </a:p>
      </dgm:t>
    </dgm:pt>
    <dgm:pt modelId="{B4453CAE-5EE3-464A-9BC3-9517C2C5BC10}" type="pres">
      <dgm:prSet presAssocID="{43F8E43A-085A-423C-910C-E685D7C1E89F}" presName="parTrans" presStyleCnt="0"/>
      <dgm:spPr/>
    </dgm:pt>
    <dgm:pt modelId="{4E304524-1433-4AFF-BFF6-E8C6985BE74F}" type="pres">
      <dgm:prSet presAssocID="{0146DC42-2973-431E-9C6D-9384CCCCA516}" presName="node" presStyleLbl="alignAccFollowNode1" presStyleIdx="0" presStyleCnt="6" custScaleX="192435" custScaleY="1705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403FAB-13CC-49DF-89A2-588C1A96C599}" type="pres">
      <dgm:prSet presAssocID="{15D55E44-6F70-43BA-A391-F115728C6819}" presName="sibTrans" presStyleCnt="0"/>
      <dgm:spPr/>
    </dgm:pt>
    <dgm:pt modelId="{E5C0A186-FD49-4CF5-8BBC-CF44B40F779E}" type="pres">
      <dgm:prSet presAssocID="{1CFFCDF6-06B5-4286-A77B-5D0D24560C5F}" presName="node" presStyleLbl="alignAccFollowNode1" presStyleIdx="1" presStyleCnt="6" custScaleX="178416" custScaleY="1705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CF2EC5F-D463-4A2C-843C-D4389BFC4E94}" type="pres">
      <dgm:prSet presAssocID="{DAB05181-A188-44A4-A6D1-B360EFECBEDB}" presName="vSp" presStyleCnt="0"/>
      <dgm:spPr/>
    </dgm:pt>
    <dgm:pt modelId="{EAD3F6B5-FBE5-483D-B0D4-283C8C85AD40}" type="pres">
      <dgm:prSet presAssocID="{6DBC3C0B-CD05-421A-99D2-26D99E38C54D}" presName="horFlow" presStyleCnt="0"/>
      <dgm:spPr/>
    </dgm:pt>
    <dgm:pt modelId="{4FA755C7-BB06-45A9-835B-BF84DEB3845D}" type="pres">
      <dgm:prSet presAssocID="{6DBC3C0B-CD05-421A-99D2-26D99E38C54D}" presName="bigChev" presStyleLbl="node1" presStyleIdx="1" presStyleCnt="3" custScaleX="161970" custScaleY="141517"/>
      <dgm:spPr/>
      <dgm:t>
        <a:bodyPr/>
        <a:lstStyle/>
        <a:p>
          <a:endParaRPr lang="pl-PL"/>
        </a:p>
      </dgm:t>
    </dgm:pt>
    <dgm:pt modelId="{4AD7A256-3BCF-4EB9-A489-81CF4CCEB16D}" type="pres">
      <dgm:prSet presAssocID="{AA916EB7-073E-41A9-B483-5427BAFD1285}" presName="parTrans" presStyleCnt="0"/>
      <dgm:spPr/>
    </dgm:pt>
    <dgm:pt modelId="{A6DE74D1-224F-454F-8EDE-2962896E177B}" type="pres">
      <dgm:prSet presAssocID="{FFED0CA5-D6D9-4CA3-9830-4B9C645D653D}" presName="node" presStyleLbl="alignAccFollowNode1" presStyleIdx="2" presStyleCnt="6" custScaleX="197665" custScaleY="1705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0AFDDD-54D6-4E20-8CE3-C56944D56748}" type="pres">
      <dgm:prSet presAssocID="{5BA1D269-C0B0-41AA-B7A9-4F7C2B767CCF}" presName="sibTrans" presStyleCnt="0"/>
      <dgm:spPr/>
    </dgm:pt>
    <dgm:pt modelId="{83529D9E-1214-4858-A6BE-0041CC82047B}" type="pres">
      <dgm:prSet presAssocID="{103BE340-0408-447B-B70F-0011667D9EC1}" presName="node" presStyleLbl="alignAccFollowNode1" presStyleIdx="3" presStyleCnt="6" custScaleX="177150" custScaleY="1705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1931AA-C494-48A6-9976-5371ADE18261}" type="pres">
      <dgm:prSet presAssocID="{6DBC3C0B-CD05-421A-99D2-26D99E38C54D}" presName="vSp" presStyleCnt="0"/>
      <dgm:spPr/>
    </dgm:pt>
    <dgm:pt modelId="{16F0AE1D-CE8E-498C-9C48-2F43E1C7628A}" type="pres">
      <dgm:prSet presAssocID="{B29B6105-AE7D-4A74-8193-C73EE36BFCBE}" presName="horFlow" presStyleCnt="0"/>
      <dgm:spPr/>
    </dgm:pt>
    <dgm:pt modelId="{D406CEA6-5297-45F0-9FB5-2DA1BF6A3EE4}" type="pres">
      <dgm:prSet presAssocID="{B29B6105-AE7D-4A74-8193-C73EE36BFCBE}" presName="bigChev" presStyleLbl="node1" presStyleIdx="2" presStyleCnt="3" custScaleX="161949" custScaleY="141517"/>
      <dgm:spPr/>
      <dgm:t>
        <a:bodyPr/>
        <a:lstStyle/>
        <a:p>
          <a:endParaRPr lang="pl-PL"/>
        </a:p>
      </dgm:t>
    </dgm:pt>
    <dgm:pt modelId="{79093806-FBC3-4095-8E99-2E9A563DFAB6}" type="pres">
      <dgm:prSet presAssocID="{77523F49-3631-4B49-B385-E57759036DFE}" presName="parTrans" presStyleCnt="0"/>
      <dgm:spPr/>
    </dgm:pt>
    <dgm:pt modelId="{3E730CC9-CAD5-4D15-8221-82713160D158}" type="pres">
      <dgm:prSet presAssocID="{1ACB9C49-42CA-4EB2-AA72-3E5775A942C1}" presName="node" presStyleLbl="alignAccFollowNode1" presStyleIdx="4" presStyleCnt="6" custScaleX="199837" custScaleY="1705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5EEF41-C277-4C5F-AF9B-D7A144B37C8A}" type="pres">
      <dgm:prSet presAssocID="{69C5267A-8B59-443F-BFA6-00F75F70177B}" presName="sibTrans" presStyleCnt="0"/>
      <dgm:spPr/>
    </dgm:pt>
    <dgm:pt modelId="{1E49C916-40CC-48CF-8C22-9FD41BEDE63C}" type="pres">
      <dgm:prSet presAssocID="{DC9CB43A-1993-4042-8DE1-DD42BBF871F9}" presName="node" presStyleLbl="alignAccFollowNode1" presStyleIdx="5" presStyleCnt="6" custScaleX="177110" custScaleY="1705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FB876E8-36B7-4B48-837D-4FE2950AC157}" srcId="{6DBC3C0B-CD05-421A-99D2-26D99E38C54D}" destId="{103BE340-0408-447B-B70F-0011667D9EC1}" srcOrd="1" destOrd="0" parTransId="{862B3C57-9D7D-43F5-B538-D2ADF9BAAF1F}" sibTransId="{9D5CB716-3F86-4F7E-ABF0-1BAF082815CF}"/>
    <dgm:cxn modelId="{671C41A4-3B9F-4134-9CD7-99B5B9694083}" type="presOf" srcId="{DAB05181-A188-44A4-A6D1-B360EFECBEDB}" destId="{09529D1F-90EB-4DAD-9EE2-CF370652EEA4}" srcOrd="0" destOrd="0" presId="urn:microsoft.com/office/officeart/2005/8/layout/lProcess3"/>
    <dgm:cxn modelId="{F123BECD-82F2-4A75-907C-C78875A7A164}" type="presOf" srcId="{0146DC42-2973-431E-9C6D-9384CCCCA516}" destId="{4E304524-1433-4AFF-BFF6-E8C6985BE74F}" srcOrd="0" destOrd="0" presId="urn:microsoft.com/office/officeart/2005/8/layout/lProcess3"/>
    <dgm:cxn modelId="{5D14ED3A-0B69-4820-A679-62A941D655CD}" type="presOf" srcId="{1ACB9C49-42CA-4EB2-AA72-3E5775A942C1}" destId="{3E730CC9-CAD5-4D15-8221-82713160D158}" srcOrd="0" destOrd="0" presId="urn:microsoft.com/office/officeart/2005/8/layout/lProcess3"/>
    <dgm:cxn modelId="{7A3C9495-638B-4FE6-8687-0E0A64BC4414}" type="presOf" srcId="{9FA3349A-006D-406F-83CE-4AFB9335B333}" destId="{D0C04924-7038-4265-8C6F-5D13652DFAB7}" srcOrd="0" destOrd="0" presId="urn:microsoft.com/office/officeart/2005/8/layout/lProcess3"/>
    <dgm:cxn modelId="{BDF0D651-4C82-43EE-92CB-E26191556033}" srcId="{9FA3349A-006D-406F-83CE-4AFB9335B333}" destId="{B29B6105-AE7D-4A74-8193-C73EE36BFCBE}" srcOrd="2" destOrd="0" parTransId="{9BE10A80-2AA0-482E-B73E-22566BE7988C}" sibTransId="{2497B6E4-CD29-4002-8C44-2595858ADA81}"/>
    <dgm:cxn modelId="{B0B12C3C-CFE8-46F7-8162-98EA53812872}" type="presOf" srcId="{FFED0CA5-D6D9-4CA3-9830-4B9C645D653D}" destId="{A6DE74D1-224F-454F-8EDE-2962896E177B}" srcOrd="0" destOrd="0" presId="urn:microsoft.com/office/officeart/2005/8/layout/lProcess3"/>
    <dgm:cxn modelId="{7B7B155E-4E53-4A97-98B6-A1804BD53012}" srcId="{DAB05181-A188-44A4-A6D1-B360EFECBEDB}" destId="{0146DC42-2973-431E-9C6D-9384CCCCA516}" srcOrd="0" destOrd="0" parTransId="{43F8E43A-085A-423C-910C-E685D7C1E89F}" sibTransId="{15D55E44-6F70-43BA-A391-F115728C6819}"/>
    <dgm:cxn modelId="{C8D2156B-65FF-4A66-9C08-19004B3058E0}" srcId="{9FA3349A-006D-406F-83CE-4AFB9335B333}" destId="{DAB05181-A188-44A4-A6D1-B360EFECBEDB}" srcOrd="0" destOrd="0" parTransId="{A70C0B5C-5604-4546-9399-B8364C46B646}" sibTransId="{D9A3C860-7206-4259-9BEB-70BB5317B15D}"/>
    <dgm:cxn modelId="{73307D71-FE3E-44F7-BA13-EC0067C974C2}" srcId="{6DBC3C0B-CD05-421A-99D2-26D99E38C54D}" destId="{FFED0CA5-D6D9-4CA3-9830-4B9C645D653D}" srcOrd="0" destOrd="0" parTransId="{AA916EB7-073E-41A9-B483-5427BAFD1285}" sibTransId="{5BA1D269-C0B0-41AA-B7A9-4F7C2B767CCF}"/>
    <dgm:cxn modelId="{E2F988F3-955F-47FC-B4BF-45CB2B2647B1}" srcId="{B29B6105-AE7D-4A74-8193-C73EE36BFCBE}" destId="{DC9CB43A-1993-4042-8DE1-DD42BBF871F9}" srcOrd="1" destOrd="0" parTransId="{C91D8F91-3C40-4342-B419-76F6D4BF9580}" sibTransId="{35319CE4-7970-4B59-9488-8125BB91C98F}"/>
    <dgm:cxn modelId="{230A383D-0451-4EE2-877A-3BB899BE39E8}" srcId="{B29B6105-AE7D-4A74-8193-C73EE36BFCBE}" destId="{1ACB9C49-42CA-4EB2-AA72-3E5775A942C1}" srcOrd="0" destOrd="0" parTransId="{77523F49-3631-4B49-B385-E57759036DFE}" sibTransId="{69C5267A-8B59-443F-BFA6-00F75F70177B}"/>
    <dgm:cxn modelId="{2FEE31F3-86F6-4EC1-AFDF-A9A3293557C4}" srcId="{9FA3349A-006D-406F-83CE-4AFB9335B333}" destId="{6DBC3C0B-CD05-421A-99D2-26D99E38C54D}" srcOrd="1" destOrd="0" parTransId="{30596651-1B1E-4F2B-8602-2971BAE57662}" sibTransId="{F3E3C40C-0F8A-48A7-94C5-60143F3D4E6C}"/>
    <dgm:cxn modelId="{7D865276-B51B-40B4-BB4F-5D80C1F10F7E}" type="presOf" srcId="{1CFFCDF6-06B5-4286-A77B-5D0D24560C5F}" destId="{E5C0A186-FD49-4CF5-8BBC-CF44B40F779E}" srcOrd="0" destOrd="0" presId="urn:microsoft.com/office/officeart/2005/8/layout/lProcess3"/>
    <dgm:cxn modelId="{6FD7ED76-5697-4806-9C31-E54F9BA7EEAB}" type="presOf" srcId="{DC9CB43A-1993-4042-8DE1-DD42BBF871F9}" destId="{1E49C916-40CC-48CF-8C22-9FD41BEDE63C}" srcOrd="0" destOrd="0" presId="urn:microsoft.com/office/officeart/2005/8/layout/lProcess3"/>
    <dgm:cxn modelId="{622C1BA6-6BE0-454F-89B4-2D3874EF31F7}" type="presOf" srcId="{6DBC3C0B-CD05-421A-99D2-26D99E38C54D}" destId="{4FA755C7-BB06-45A9-835B-BF84DEB3845D}" srcOrd="0" destOrd="0" presId="urn:microsoft.com/office/officeart/2005/8/layout/lProcess3"/>
    <dgm:cxn modelId="{1E4F2D1A-215E-48E7-B19C-C017D8EDEE9D}" type="presOf" srcId="{B29B6105-AE7D-4A74-8193-C73EE36BFCBE}" destId="{D406CEA6-5297-45F0-9FB5-2DA1BF6A3EE4}" srcOrd="0" destOrd="0" presId="urn:microsoft.com/office/officeart/2005/8/layout/lProcess3"/>
    <dgm:cxn modelId="{D8CF43D4-F79E-4E28-94D6-3B9202D122CC}" srcId="{DAB05181-A188-44A4-A6D1-B360EFECBEDB}" destId="{1CFFCDF6-06B5-4286-A77B-5D0D24560C5F}" srcOrd="1" destOrd="0" parTransId="{0E4B51F0-E594-4C19-BEB0-41B3EB64AF40}" sibTransId="{D086285A-B52C-4D09-BFBA-A4813392961C}"/>
    <dgm:cxn modelId="{F4B7A8D3-D7B7-4664-8C03-6D753D9D9078}" type="presOf" srcId="{103BE340-0408-447B-B70F-0011667D9EC1}" destId="{83529D9E-1214-4858-A6BE-0041CC82047B}" srcOrd="0" destOrd="0" presId="urn:microsoft.com/office/officeart/2005/8/layout/lProcess3"/>
    <dgm:cxn modelId="{39EA2940-0121-41AF-9807-5222D1222538}" type="presParOf" srcId="{D0C04924-7038-4265-8C6F-5D13652DFAB7}" destId="{8FB99F41-09FB-4C41-B86D-60BCAED3477F}" srcOrd="0" destOrd="0" presId="urn:microsoft.com/office/officeart/2005/8/layout/lProcess3"/>
    <dgm:cxn modelId="{6F846916-F4F4-4B5C-BCA3-7CD340941D3B}" type="presParOf" srcId="{8FB99F41-09FB-4C41-B86D-60BCAED3477F}" destId="{09529D1F-90EB-4DAD-9EE2-CF370652EEA4}" srcOrd="0" destOrd="0" presId="urn:microsoft.com/office/officeart/2005/8/layout/lProcess3"/>
    <dgm:cxn modelId="{83FFC9D7-C42A-47F5-821D-FD6A1385462C}" type="presParOf" srcId="{8FB99F41-09FB-4C41-B86D-60BCAED3477F}" destId="{B4453CAE-5EE3-464A-9BC3-9517C2C5BC10}" srcOrd="1" destOrd="0" presId="urn:microsoft.com/office/officeart/2005/8/layout/lProcess3"/>
    <dgm:cxn modelId="{1B1244FF-6897-4EA3-85D2-628023BDBBE7}" type="presParOf" srcId="{8FB99F41-09FB-4C41-B86D-60BCAED3477F}" destId="{4E304524-1433-4AFF-BFF6-E8C6985BE74F}" srcOrd="2" destOrd="0" presId="urn:microsoft.com/office/officeart/2005/8/layout/lProcess3"/>
    <dgm:cxn modelId="{0599DAF6-5895-48AB-B893-5BB52959C9A4}" type="presParOf" srcId="{8FB99F41-09FB-4C41-B86D-60BCAED3477F}" destId="{8B403FAB-13CC-49DF-89A2-588C1A96C599}" srcOrd="3" destOrd="0" presId="urn:microsoft.com/office/officeart/2005/8/layout/lProcess3"/>
    <dgm:cxn modelId="{A9FADAA3-187A-435C-8884-181DD3A771E9}" type="presParOf" srcId="{8FB99F41-09FB-4C41-B86D-60BCAED3477F}" destId="{E5C0A186-FD49-4CF5-8BBC-CF44B40F779E}" srcOrd="4" destOrd="0" presId="urn:microsoft.com/office/officeart/2005/8/layout/lProcess3"/>
    <dgm:cxn modelId="{ED8A96E4-C279-41BC-B890-8A2DAF3FC7CA}" type="presParOf" srcId="{D0C04924-7038-4265-8C6F-5D13652DFAB7}" destId="{DCF2EC5F-D463-4A2C-843C-D4389BFC4E94}" srcOrd="1" destOrd="0" presId="urn:microsoft.com/office/officeart/2005/8/layout/lProcess3"/>
    <dgm:cxn modelId="{2366E1DF-1EDB-49AB-9108-B3CE55F9179D}" type="presParOf" srcId="{D0C04924-7038-4265-8C6F-5D13652DFAB7}" destId="{EAD3F6B5-FBE5-483D-B0D4-283C8C85AD40}" srcOrd="2" destOrd="0" presId="urn:microsoft.com/office/officeart/2005/8/layout/lProcess3"/>
    <dgm:cxn modelId="{703AFC12-CAFC-4946-A936-67B9B51599FF}" type="presParOf" srcId="{EAD3F6B5-FBE5-483D-B0D4-283C8C85AD40}" destId="{4FA755C7-BB06-45A9-835B-BF84DEB3845D}" srcOrd="0" destOrd="0" presId="urn:microsoft.com/office/officeart/2005/8/layout/lProcess3"/>
    <dgm:cxn modelId="{79E474D6-176F-4E3D-B7B9-B6DC0399841E}" type="presParOf" srcId="{EAD3F6B5-FBE5-483D-B0D4-283C8C85AD40}" destId="{4AD7A256-3BCF-4EB9-A489-81CF4CCEB16D}" srcOrd="1" destOrd="0" presId="urn:microsoft.com/office/officeart/2005/8/layout/lProcess3"/>
    <dgm:cxn modelId="{3F8418C6-0248-4112-83DE-6B5DED8A058A}" type="presParOf" srcId="{EAD3F6B5-FBE5-483D-B0D4-283C8C85AD40}" destId="{A6DE74D1-224F-454F-8EDE-2962896E177B}" srcOrd="2" destOrd="0" presId="urn:microsoft.com/office/officeart/2005/8/layout/lProcess3"/>
    <dgm:cxn modelId="{2412FF17-D0EA-48C7-AC49-15F5723F0220}" type="presParOf" srcId="{EAD3F6B5-FBE5-483D-B0D4-283C8C85AD40}" destId="{B80AFDDD-54D6-4E20-8CE3-C56944D56748}" srcOrd="3" destOrd="0" presId="urn:microsoft.com/office/officeart/2005/8/layout/lProcess3"/>
    <dgm:cxn modelId="{3CB9918E-6D3C-4C3B-8C2A-784C22FE1D09}" type="presParOf" srcId="{EAD3F6B5-FBE5-483D-B0D4-283C8C85AD40}" destId="{83529D9E-1214-4858-A6BE-0041CC82047B}" srcOrd="4" destOrd="0" presId="urn:microsoft.com/office/officeart/2005/8/layout/lProcess3"/>
    <dgm:cxn modelId="{F8655308-DF10-40B3-B1B1-E30A2273B0FB}" type="presParOf" srcId="{D0C04924-7038-4265-8C6F-5D13652DFAB7}" destId="{0C1931AA-C494-48A6-9976-5371ADE18261}" srcOrd="3" destOrd="0" presId="urn:microsoft.com/office/officeart/2005/8/layout/lProcess3"/>
    <dgm:cxn modelId="{7AA5239B-295C-4019-9E84-4D62569E8353}" type="presParOf" srcId="{D0C04924-7038-4265-8C6F-5D13652DFAB7}" destId="{16F0AE1D-CE8E-498C-9C48-2F43E1C7628A}" srcOrd="4" destOrd="0" presId="urn:microsoft.com/office/officeart/2005/8/layout/lProcess3"/>
    <dgm:cxn modelId="{214191A5-7543-49A3-AE0A-24E4CCA86D94}" type="presParOf" srcId="{16F0AE1D-CE8E-498C-9C48-2F43E1C7628A}" destId="{D406CEA6-5297-45F0-9FB5-2DA1BF6A3EE4}" srcOrd="0" destOrd="0" presId="urn:microsoft.com/office/officeart/2005/8/layout/lProcess3"/>
    <dgm:cxn modelId="{92E54A74-3F2D-4FFF-8FE6-F14684562621}" type="presParOf" srcId="{16F0AE1D-CE8E-498C-9C48-2F43E1C7628A}" destId="{79093806-FBC3-4095-8E99-2E9A563DFAB6}" srcOrd="1" destOrd="0" presId="urn:microsoft.com/office/officeart/2005/8/layout/lProcess3"/>
    <dgm:cxn modelId="{FB787B3D-A04F-405E-91AF-BCE9A9254C35}" type="presParOf" srcId="{16F0AE1D-CE8E-498C-9C48-2F43E1C7628A}" destId="{3E730CC9-CAD5-4D15-8221-82713160D158}" srcOrd="2" destOrd="0" presId="urn:microsoft.com/office/officeart/2005/8/layout/lProcess3"/>
    <dgm:cxn modelId="{8E00AA76-3F11-4FB7-B7DB-318692B0C732}" type="presParOf" srcId="{16F0AE1D-CE8E-498C-9C48-2F43E1C7628A}" destId="{D15EEF41-C277-4C5F-AF9B-D7A144B37C8A}" srcOrd="3" destOrd="0" presId="urn:microsoft.com/office/officeart/2005/8/layout/lProcess3"/>
    <dgm:cxn modelId="{FC28138D-A546-4C41-BD5E-BDD3ED715B19}" type="presParOf" srcId="{16F0AE1D-CE8E-498C-9C48-2F43E1C7628A}" destId="{1E49C916-40CC-48CF-8C22-9FD41BEDE63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296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5194" y="4"/>
            <a:ext cx="294296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973AD-2367-41E1-97F4-16554D8753F4}" type="datetimeFigureOut">
              <a:rPr lang="pl-PL" smtClean="0"/>
              <a:pPr/>
              <a:t>2018-04-13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1262"/>
            <a:ext cx="294296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5194" y="9431262"/>
            <a:ext cx="294296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2C12D-8924-4080-BE68-D9A0AD54654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2830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16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6516" y="2"/>
            <a:ext cx="29416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CC0F0-A9A4-4DB9-8A8C-32F3763CB52B}" type="datetimeFigureOut">
              <a:rPr lang="pl-PL" smtClean="0"/>
              <a:pPr/>
              <a:t>2018-04-13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6467"/>
            <a:ext cx="5430838" cy="446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9431342"/>
            <a:ext cx="294163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6516" y="9431342"/>
            <a:ext cx="294163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E4DDC-BB87-4EEB-AFA1-68DFC529052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7050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4DDC-BB87-4EEB-AFA1-68DFC5290523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242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13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1175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774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53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07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31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89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7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25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4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42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774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" y="-110752"/>
            <a:ext cx="4648200" cy="1155455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753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" y="-110752"/>
            <a:ext cx="4648200" cy="1155455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2658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94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78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36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65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30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18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66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37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158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78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7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61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" y="-114299"/>
            <a:ext cx="4660096" cy="1158412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1736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" y="-114299"/>
            <a:ext cx="4660096" cy="1158412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340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63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51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39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72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99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9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-137212"/>
            <a:ext cx="4248150" cy="1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3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1296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878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0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918" y="-119582"/>
            <a:ext cx="4237781" cy="10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61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99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33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18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33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52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6" y="-148914"/>
            <a:ext cx="4182291" cy="10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54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93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1"/>
            <a:ext cx="4648200" cy="115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67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41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56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06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47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07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70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31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7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-139180"/>
            <a:ext cx="4299858" cy="1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7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2435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3181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38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6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1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00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39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6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9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96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27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9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02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32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49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7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37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80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50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26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08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/>
          <p:cNvSpPr txBox="1">
            <a:spLocks/>
          </p:cNvSpPr>
          <p:nvPr userDrawn="1"/>
        </p:nvSpPr>
        <p:spPr>
          <a:xfrm>
            <a:off x="628650" y="4834393"/>
            <a:ext cx="7886700" cy="92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dirty="0" smtClean="0">
                <a:solidFill>
                  <a:schemeClr val="bg1"/>
                </a:solidFill>
              </a:rPr>
              <a:t>Kliknij, aby dodać tytuł prezentacji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77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23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61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85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9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08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98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6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43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37" y="-10886"/>
            <a:ext cx="4400864" cy="9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97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-114300"/>
            <a:ext cx="4648200" cy="1155455"/>
          </a:xfrm>
          <a:prstGeom prst="rect">
            <a:avLst/>
          </a:prstGeom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 hasCustomPrompt="1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dirty="0" smtClean="0"/>
              <a:t>Kliknij, aby dodać tytuł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774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8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76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797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470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98" r:id="rId12"/>
    <p:sldLayoutId id="2147483799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881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2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391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026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701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8847"/>
            <a:ext cx="7886700" cy="93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63799"/>
            <a:ext cx="7886700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7619-8810-4CE4-85C3-5AD50D2A5B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693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14000">
              <a:schemeClr val="bg1"/>
            </a:gs>
            <a:gs pos="100000">
              <a:schemeClr val="accent6">
                <a:lumMod val="10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52535" y="1199552"/>
            <a:ext cx="8090048" cy="4258814"/>
          </a:xfrm>
        </p:spPr>
        <p:txBody>
          <a:bodyPr>
            <a:normAutofit fontScale="25000" lnSpcReduction="20000"/>
          </a:bodyPr>
          <a:lstStyle/>
          <a:p>
            <a:endParaRPr lang="pl-PL" sz="2000" b="1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endParaRPr lang="pl-PL" sz="1800" b="1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endParaRPr lang="pl-PL" sz="1800" b="1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endParaRPr lang="pl-PL" sz="2900" b="1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endParaRPr lang="pl-PL" sz="2900" b="1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pPr algn="ctr">
              <a:lnSpc>
                <a:spcPct val="170000"/>
              </a:lnSpc>
            </a:pPr>
            <a:r>
              <a:rPr lang="pl-PL" sz="112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POLITYKA TERYTORIALNA </a:t>
            </a:r>
            <a:br>
              <a:rPr lang="pl-PL" sz="112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pl-PL" sz="112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w</a:t>
            </a:r>
          </a:p>
          <a:p>
            <a:pPr algn="ctr">
              <a:lnSpc>
                <a:spcPct val="170000"/>
              </a:lnSpc>
            </a:pPr>
            <a:r>
              <a:rPr lang="pl-PL" sz="112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Województwie Kujawsko-Pomorskim</a:t>
            </a:r>
            <a:endParaRPr lang="pl-PL" sz="1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endParaRPr lang="pl-PL" sz="4800" b="1" i="1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 algn="ctr"/>
            <a:r>
              <a:rPr lang="pl-PL" sz="6400" b="1" i="1" dirty="0" smtClean="0">
                <a:solidFill>
                  <a:srgbClr val="003399"/>
                </a:solidFill>
              </a:rPr>
              <a:t>Toruń, kwiecień 2018 r.</a:t>
            </a:r>
            <a:r>
              <a:rPr lang="pl-PL" sz="3800" b="1" i="1" dirty="0" smtClean="0">
                <a:solidFill>
                  <a:srgbClr val="003399"/>
                </a:solidFill>
                <a:latin typeface="Book Antiqua" panose="02040602050305030304" pitchFamily="18" charset="0"/>
              </a:rPr>
              <a:t/>
            </a:r>
            <a:br>
              <a:rPr lang="pl-PL" sz="3800" b="1" i="1" dirty="0" smtClean="0">
                <a:solidFill>
                  <a:srgbClr val="003399"/>
                </a:solidFill>
                <a:latin typeface="Book Antiqua" panose="02040602050305030304" pitchFamily="18" charset="0"/>
              </a:rPr>
            </a:br>
            <a:endParaRPr lang="pl-PL" sz="4000" b="1" i="1" dirty="0" smtClean="0">
              <a:solidFill>
                <a:srgbClr val="003399"/>
              </a:solidFill>
              <a:latin typeface="Book Antiqua" panose="02040602050305030304" pitchFamily="18" charset="0"/>
            </a:endParaRPr>
          </a:p>
          <a:p>
            <a:pPr algn="ctr"/>
            <a:endParaRPr lang="pl-PL" sz="1500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pPr algn="ctr"/>
            <a:endParaRPr lang="pl-PL" sz="1500" i="1" dirty="0" smtClean="0">
              <a:solidFill>
                <a:srgbClr val="003399"/>
              </a:solidFill>
              <a:latin typeface="Cambria" pitchFamily="18" charset="0"/>
            </a:endParaRPr>
          </a:p>
          <a:p>
            <a:pPr algn="ctr"/>
            <a:r>
              <a:rPr lang="pl-PL" sz="2500" i="1" dirty="0" smtClean="0">
                <a:solidFill>
                  <a:srgbClr val="003399"/>
                </a:solidFill>
                <a:latin typeface="Cambria" pitchFamily="18" charset="0"/>
              </a:rPr>
              <a:t> </a:t>
            </a:r>
            <a:r>
              <a:rPr lang="pl-PL" sz="2500" b="1" i="1" dirty="0" smtClean="0">
                <a:solidFill>
                  <a:srgbClr val="003399"/>
                </a:solidFill>
                <a:latin typeface="Cambria" pitchFamily="18" charset="0"/>
              </a:rPr>
              <a:t> </a:t>
            </a:r>
          </a:p>
        </p:txBody>
      </p:sp>
      <p:sp>
        <p:nvSpPr>
          <p:cNvPr id="4" name="Symbol zastępczy zawartości 2"/>
          <p:cNvSpPr>
            <a:spLocks noGrp="1"/>
          </p:cNvSpPr>
          <p:nvPr/>
        </p:nvSpPr>
        <p:spPr>
          <a:xfrm>
            <a:off x="871670" y="5672881"/>
            <a:ext cx="7770913" cy="676644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altLang="pl-PL" sz="1500" b="1" dirty="0" smtClean="0">
                <a:latin typeface="Calibri" panose="020F0502020204030204" pitchFamily="34" charset="0"/>
              </a:rPr>
              <a:t>Departament </a:t>
            </a:r>
            <a:r>
              <a:rPr lang="pl-PL" altLang="pl-PL" sz="1500" b="1" dirty="0">
                <a:latin typeface="Calibri" panose="020F0502020204030204" pitchFamily="34" charset="0"/>
              </a:rPr>
              <a:t>Rozwoju Regionalnego </a:t>
            </a:r>
          </a:p>
          <a:p>
            <a:pPr algn="ctr"/>
            <a:r>
              <a:rPr lang="pl-PL" altLang="pl-PL" sz="1500" b="1" dirty="0">
                <a:latin typeface="Calibri" panose="020F0502020204030204" pitchFamily="34" charset="0"/>
              </a:rPr>
              <a:t>Urząd Marszałkowski Województwa Kujawsko-Pomorskiego </a:t>
            </a: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5968" cy="726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524582" y="1350427"/>
            <a:ext cx="8137525" cy="83026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pl-P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l-PL" sz="1600" b="1" dirty="0">
                <a:latin typeface="+mj-lt"/>
              </a:rPr>
              <a:t>Zgodnie </a:t>
            </a:r>
            <a:r>
              <a:rPr lang="pl-PL" sz="1600" b="1" dirty="0" smtClean="0">
                <a:latin typeface="+mj-lt"/>
              </a:rPr>
              <a:t>ze </a:t>
            </a:r>
            <a:r>
              <a:rPr lang="pl-PL" sz="1600" i="1" dirty="0" smtClean="0">
                <a:latin typeface="+mj-lt"/>
              </a:rPr>
              <a:t>Strategią </a:t>
            </a:r>
            <a:r>
              <a:rPr lang="pl-PL" sz="1600" i="1" dirty="0">
                <a:latin typeface="+mj-lt"/>
              </a:rPr>
              <a:t>rozwoju województwa kujawsko-pomorskiego do roku 2020 – Plan Modernizacji 2020+ </a:t>
            </a:r>
            <a:r>
              <a:rPr lang="pl-PL" sz="1600" dirty="0">
                <a:latin typeface="+mj-lt"/>
              </a:rPr>
              <a:t>w warunkach naszego regionu proces planowania </a:t>
            </a:r>
            <a:r>
              <a:rPr lang="pl-PL" sz="1600" dirty="0" smtClean="0">
                <a:latin typeface="+mj-lt"/>
              </a:rPr>
              <a:t>i </a:t>
            </a:r>
            <a:r>
              <a:rPr lang="pl-PL" sz="1600" dirty="0">
                <a:latin typeface="+mj-lt"/>
              </a:rPr>
              <a:t>wdrażania polityki terytorialnej </a:t>
            </a:r>
            <a:r>
              <a:rPr lang="pl-PL" sz="1600" dirty="0" smtClean="0">
                <a:latin typeface="+mj-lt"/>
              </a:rPr>
              <a:t>odbywa się </a:t>
            </a:r>
            <a:r>
              <a:rPr lang="pl-PL" sz="1600" b="1" dirty="0" smtClean="0">
                <a:latin typeface="+mj-lt"/>
              </a:rPr>
              <a:t>na </a:t>
            </a:r>
            <a:r>
              <a:rPr lang="pl-PL" sz="1600" b="1" dirty="0">
                <a:latin typeface="+mj-lt"/>
              </a:rPr>
              <a:t>czterech poziomach</a:t>
            </a:r>
            <a:r>
              <a:rPr lang="pl-PL" sz="1600" dirty="0">
                <a:latin typeface="+mj-lt"/>
              </a:rPr>
              <a:t>.</a:t>
            </a:r>
          </a:p>
        </p:txBody>
      </p:sp>
      <p:sp>
        <p:nvSpPr>
          <p:cNvPr id="5" name="Tytuł 1"/>
          <p:cNvSpPr>
            <a:spLocks/>
          </p:cNvSpPr>
          <p:nvPr/>
        </p:nvSpPr>
        <p:spPr bwMode="auto">
          <a:xfrm>
            <a:off x="1527475" y="973166"/>
            <a:ext cx="6674266" cy="37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pl-P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l-PL" altLang="pl-PL" sz="3600" dirty="0">
                <a:latin typeface="+mj-lt"/>
                <a:ea typeface="+mj-ea"/>
                <a:cs typeface="Times New Roman" panose="02020603050405020304" pitchFamily="18" charset="0"/>
              </a:rPr>
              <a:t>Poziomy polityki terytorialnej</a:t>
            </a:r>
          </a:p>
        </p:txBody>
      </p:sp>
      <p:pic>
        <p:nvPicPr>
          <p:cNvPr id="6" name="Picture 6" descr="Schema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4" y="2317423"/>
            <a:ext cx="4216221" cy="432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4225077" y="3216305"/>
            <a:ext cx="4283075" cy="20320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pl-P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+mj-lt"/>
                <a:cs typeface="Arial" charset="0"/>
              </a:rPr>
              <a:t>Na każdym poziomie polityki </a:t>
            </a:r>
            <a:br>
              <a:rPr lang="pl-PL" b="1" dirty="0">
                <a:latin typeface="+mj-lt"/>
                <a:cs typeface="Arial" charset="0"/>
              </a:rPr>
            </a:br>
            <a:r>
              <a:rPr lang="pl-PL" b="1" dirty="0">
                <a:latin typeface="+mj-lt"/>
                <a:cs typeface="Arial" charset="0"/>
              </a:rPr>
              <a:t>terytorialnej realizowane s</a:t>
            </a:r>
            <a:r>
              <a:rPr lang="pl-PL" b="1" dirty="0" smtClean="0">
                <a:latin typeface="+mj-lt"/>
                <a:cs typeface="Arial" charset="0"/>
              </a:rPr>
              <a:t>ą  </a:t>
            </a:r>
            <a:r>
              <a:rPr lang="pl-PL" b="1" dirty="0">
                <a:latin typeface="+mj-lt"/>
                <a:cs typeface="Arial" charset="0"/>
              </a:rPr>
              <a:t/>
            </a:r>
            <a:br>
              <a:rPr lang="pl-PL" b="1" dirty="0">
                <a:latin typeface="+mj-lt"/>
                <a:cs typeface="Arial" charset="0"/>
              </a:rPr>
            </a:br>
            <a:r>
              <a:rPr lang="pl-PL" b="1" dirty="0">
                <a:latin typeface="+mj-lt"/>
                <a:cs typeface="Arial" charset="0"/>
              </a:rPr>
              <a:t>zadania odpowiadające specyfice  </a:t>
            </a:r>
            <a:br>
              <a:rPr lang="pl-PL" b="1" dirty="0">
                <a:latin typeface="+mj-lt"/>
                <a:cs typeface="Arial" charset="0"/>
              </a:rPr>
            </a:br>
            <a:r>
              <a:rPr lang="pl-PL" b="1" dirty="0">
                <a:latin typeface="+mj-lt"/>
                <a:cs typeface="Arial" charset="0"/>
              </a:rPr>
              <a:t>danego obszaru. W tym celu zidentyfikowane </a:t>
            </a:r>
            <a:r>
              <a:rPr lang="pl-PL" b="1" dirty="0" smtClean="0">
                <a:latin typeface="+mj-lt"/>
                <a:cs typeface="Arial" charset="0"/>
              </a:rPr>
              <a:t>zostały </a:t>
            </a:r>
            <a:r>
              <a:rPr lang="pl-PL" b="1" dirty="0">
                <a:latin typeface="+mj-lt"/>
                <a:cs typeface="Arial" charset="0"/>
              </a:rPr>
              <a:t/>
            </a:r>
            <a:br>
              <a:rPr lang="pl-PL" b="1" dirty="0">
                <a:latin typeface="+mj-lt"/>
                <a:cs typeface="Arial" charset="0"/>
              </a:rPr>
            </a:br>
            <a:r>
              <a:rPr lang="pl-PL" b="1" dirty="0">
                <a:latin typeface="+mj-lt"/>
                <a:cs typeface="Arial" charset="0"/>
              </a:rPr>
              <a:t>problemy oraz kierunki rozwoju w ramach strategii obszarowych.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608" y="64009"/>
            <a:ext cx="4151376" cy="77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3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094087" y="1323234"/>
            <a:ext cx="58452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3600" dirty="0">
                <a:latin typeface="+mj-lt"/>
                <a:ea typeface="+mj-ea"/>
                <a:cs typeface="Times New Roman" panose="02020603050405020304" pitchFamily="18" charset="0"/>
              </a:rPr>
              <a:t>Założenia polityki terytorialnej</a:t>
            </a:r>
            <a:endParaRPr lang="pl-PL" sz="3600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/>
        </p:nvSpPr>
        <p:spPr bwMode="auto">
          <a:xfrm>
            <a:off x="500010" y="2367185"/>
            <a:ext cx="8148334" cy="215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B2C1D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9BBB59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9BBB59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2400" dirty="0" smtClean="0"/>
              <a:t>    W dniu 30 października 2013 r. uchwałą Zarządu Województwa zostały przyjęte „Założenia polityki terytorialnej województwa kujawsko-pomorskiego </a:t>
            </a:r>
            <a:br>
              <a:rPr lang="pl-PL" altLang="pl-PL" sz="2400" dirty="0" smtClean="0"/>
            </a:br>
            <a:r>
              <a:rPr lang="pl-PL" altLang="pl-PL" sz="2400" dirty="0" smtClean="0"/>
              <a:t>na lata 2014-2020”.</a:t>
            </a:r>
          </a:p>
          <a:p>
            <a:pPr marL="0" lvl="0" indent="0" algn="ctr">
              <a:buNone/>
            </a:pPr>
            <a:r>
              <a:rPr lang="pl-PL" sz="2400" dirty="0"/>
              <a:t>	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464" y="137160"/>
            <a:ext cx="4178808" cy="7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4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7239" y="1478274"/>
            <a:ext cx="7618412" cy="4986534"/>
          </a:xfrm>
        </p:spPr>
        <p:txBody>
          <a:bodyPr>
            <a:normAutofit/>
          </a:bodyPr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pl-PL" sz="2400" dirty="0" smtClean="0"/>
              <a:t>W ramach polityki terytorialnej dla </a:t>
            </a:r>
            <a:r>
              <a:rPr lang="pl-PL" sz="2400" dirty="0"/>
              <a:t>podjęcia działań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w </a:t>
            </a:r>
            <a:r>
              <a:rPr lang="pl-PL" sz="2400" dirty="0"/>
              <a:t>zakresie zarządzania rozwojem na poszczególnych poziomach </a:t>
            </a:r>
            <a:r>
              <a:rPr lang="pl-PL" sz="2400" dirty="0" smtClean="0"/>
              <a:t>zostały:</a:t>
            </a:r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pl-PL" sz="1800" dirty="0" smtClean="0"/>
              <a:t>W ramach OSI i ORSG: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pl-PL" sz="1800" dirty="0" smtClean="0"/>
              <a:t>podpisane porozumienia pomiędzy</a:t>
            </a:r>
            <a:r>
              <a:rPr lang="pl-PL" sz="1800" dirty="0"/>
              <a:t> jednostkami samorządów </a:t>
            </a:r>
            <a:r>
              <a:rPr lang="pl-PL" sz="1800" dirty="0" smtClean="0"/>
              <a:t>terytorialnych wyrażającymi </a:t>
            </a:r>
            <a:r>
              <a:rPr lang="pl-PL" sz="1800" dirty="0"/>
              <a:t>chęć współpracy </a:t>
            </a:r>
            <a:r>
              <a:rPr lang="pl-PL" sz="1800" dirty="0" smtClean="0"/>
              <a:t>w </a:t>
            </a:r>
            <a:r>
              <a:rPr lang="pl-PL" sz="1800" dirty="0"/>
              <a:t>ramach wdrażania polityki terytorialnej województwa kujawsko-pomorskiego na lata </a:t>
            </a:r>
            <a:r>
              <a:rPr lang="pl-PL" sz="1800" dirty="0" smtClean="0"/>
              <a:t>2014-2020;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pl-PL" sz="1800" dirty="0" smtClean="0"/>
              <a:t>przygotowane strategie </a:t>
            </a:r>
            <a:r>
              <a:rPr lang="pl-PL" sz="1800" dirty="0"/>
              <a:t>rozwoju dla </a:t>
            </a:r>
            <a:r>
              <a:rPr lang="pl-PL" sz="1800" dirty="0" smtClean="0"/>
              <a:t>obszarów w </a:t>
            </a:r>
            <a:r>
              <a:rPr lang="pl-PL" sz="1800" dirty="0"/>
              <a:t>ramach poziomu regionalnego/</a:t>
            </a:r>
            <a:r>
              <a:rPr lang="pl-PL" sz="1800" dirty="0" err="1"/>
              <a:t>subregionalnego</a:t>
            </a:r>
            <a:r>
              <a:rPr lang="pl-PL" sz="1800" dirty="0"/>
              <a:t> </a:t>
            </a:r>
            <a:r>
              <a:rPr lang="pl-PL" sz="1800" dirty="0" smtClean="0"/>
              <a:t>i </a:t>
            </a:r>
            <a:r>
              <a:rPr lang="pl-PL" sz="1800" dirty="0"/>
              <a:t>powiatowego. </a:t>
            </a:r>
            <a:endParaRPr lang="pl-PL" sz="1800" dirty="0" smtClean="0"/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1800" dirty="0" smtClean="0"/>
              <a:t>W ramach ZIT: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pl-PL" sz="1800" dirty="0"/>
              <a:t> podpisane Porozumienie w sprawie realizacji Zintegrowanych Inwestycji Terytorialnych dla Bydgosko-Toruńskiego Obszaru </a:t>
            </a:r>
            <a:r>
              <a:rPr lang="pl-PL" sz="1800" dirty="0" smtClean="0"/>
              <a:t>Funkcjonalnego;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pl-PL" sz="1800" dirty="0" smtClean="0"/>
              <a:t>opracowana Strategia.</a:t>
            </a:r>
            <a:endParaRPr lang="pl-PL" sz="1800" dirty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pl-PL" sz="20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752" y="100584"/>
            <a:ext cx="4197096" cy="704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990749" y="991624"/>
            <a:ext cx="58452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sz="3600" dirty="0">
                <a:latin typeface="+mj-lt"/>
                <a:ea typeface="+mj-ea"/>
                <a:cs typeface="Times New Roman" panose="02020603050405020304" pitchFamily="18" charset="0"/>
              </a:rPr>
              <a:t>Założenia polityki terytorialnej</a:t>
            </a:r>
            <a:endParaRPr lang="pl-PL" sz="3600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/>
        </p:nvSpPr>
        <p:spPr bwMode="auto">
          <a:xfrm>
            <a:off x="517101" y="1978051"/>
            <a:ext cx="8148334" cy="38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B2C1D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9BBB59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9BBB59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pl-PL" sz="2400" dirty="0"/>
              <a:t>	</a:t>
            </a:r>
            <a:r>
              <a:rPr lang="pl-PL" sz="2400" dirty="0" smtClean="0"/>
              <a:t>Analiza </a:t>
            </a:r>
            <a:r>
              <a:rPr lang="pl-PL" sz="2400" dirty="0"/>
              <a:t>procesu wdrażania </a:t>
            </a:r>
            <a:r>
              <a:rPr lang="pl-PL" sz="2400" dirty="0" smtClean="0"/>
              <a:t>przyjętych założeń wykazała </a:t>
            </a:r>
            <a:r>
              <a:rPr lang="pl-PL" sz="2400" dirty="0"/>
              <a:t>konieczność wprowadzenia zmian i modyfikacji, które dostosowałyby i uelastyczniły ten proces, tak aby dedykowane polityce terytorialnej </a:t>
            </a:r>
            <a:r>
              <a:rPr lang="pl-PL" sz="2400" dirty="0" smtClean="0"/>
              <a:t>środki (w szczególności dla OSI i ORSG) </a:t>
            </a:r>
            <a:r>
              <a:rPr lang="pl-PL" sz="2400" dirty="0"/>
              <a:t>odpowiadały na rzeczywiste potrzeby poszczególnych obszarów przy jednoczesnym sprawnym wdrażaniu RPO WK-P</a:t>
            </a:r>
            <a:r>
              <a:rPr lang="pl-PL" sz="2400" dirty="0" smtClean="0"/>
              <a:t>. </a:t>
            </a:r>
            <a:br>
              <a:rPr lang="pl-PL" sz="2400" dirty="0" smtClean="0"/>
            </a:br>
            <a:r>
              <a:rPr lang="pl-PL" sz="2400" dirty="0" smtClean="0"/>
              <a:t>	W związku z powyższym w dniu </a:t>
            </a:r>
            <a:r>
              <a:rPr lang="pl-PL" sz="2400" b="1" dirty="0" smtClean="0"/>
              <a:t>21 lutego 2018 r. </a:t>
            </a:r>
            <a:r>
              <a:rPr lang="pl-PL" sz="2400" dirty="0" smtClean="0"/>
              <a:t>Zarząd WK-P przyjął uchwałę zmieniającą uchwałę </a:t>
            </a:r>
            <a:r>
              <a:rPr lang="pl-PL" sz="2400" dirty="0" err="1" smtClean="0"/>
              <a:t>ws</a:t>
            </a:r>
            <a:r>
              <a:rPr lang="pl-PL" sz="2400" dirty="0" smtClean="0"/>
              <a:t>. „</a:t>
            </a:r>
            <a:r>
              <a:rPr lang="pl-PL" altLang="pl-PL" sz="2400" dirty="0" smtClean="0"/>
              <a:t>Założeń </a:t>
            </a:r>
            <a:r>
              <a:rPr lang="pl-PL" altLang="pl-PL" sz="2400" dirty="0"/>
              <a:t>polityki terytorialnej województwa kujawsko-pomorskiego </a:t>
            </a:r>
            <a:r>
              <a:rPr lang="pl-PL" altLang="pl-PL" sz="2400" dirty="0" smtClean="0"/>
              <a:t>na </a:t>
            </a:r>
            <a:r>
              <a:rPr lang="pl-PL" altLang="pl-PL" sz="2400" dirty="0"/>
              <a:t>lata 2014-2020”.</a:t>
            </a:r>
            <a:endParaRPr lang="pl-PL" sz="24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268" y="86710"/>
            <a:ext cx="4461292" cy="7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>
            <a:spLocks noGrp="1"/>
          </p:cNvSpPr>
          <p:nvPr/>
        </p:nvSpPr>
        <p:spPr bwMode="auto">
          <a:xfrm>
            <a:off x="465828" y="1895030"/>
            <a:ext cx="8075612" cy="158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B2C1D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9BBB59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9BBB59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buFont typeface="Wingdings 2" panose="05020102010507070707" pitchFamily="18" charset="2"/>
              <a:buNone/>
            </a:pPr>
            <a:r>
              <a:rPr lang="pl-PL" altLang="pl-PL" dirty="0" smtClean="0"/>
              <a:t>	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sz="2400" dirty="0" smtClean="0"/>
              <a:t> </a:t>
            </a:r>
            <a:endParaRPr lang="pl-PL" sz="2400" dirty="0"/>
          </a:p>
        </p:txBody>
      </p:sp>
      <p:sp>
        <p:nvSpPr>
          <p:cNvPr id="2" name="Prostokąt 1"/>
          <p:cNvSpPr/>
          <p:nvPr/>
        </p:nvSpPr>
        <p:spPr>
          <a:xfrm>
            <a:off x="465828" y="1755739"/>
            <a:ext cx="8169779" cy="489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0000"/>
              </a:lnSpc>
              <a:spcAft>
                <a:spcPts val="800"/>
              </a:spcAft>
            </a:pPr>
            <a:r>
              <a:rPr lang="pl-PL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Zmiany </a:t>
            </a:r>
            <a:r>
              <a:rPr lang="pl-PL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Założeń polityki terytorialnej dotyczą modyfikacji w zakresie środków dedykowanych obszarom w oparciu o zapisy aktualnych Strategii </a:t>
            </a:r>
            <a:r>
              <a:rPr lang="pl-PL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oraz </a:t>
            </a:r>
            <a:r>
              <a:rPr lang="pl-PL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wprowadzenia zapisów umożliwiających reagowanie na zmieniające się uwarunkowania w zakresie zapisów RPO (w tym również alokacji) oraz na propozycje poszczególnych </a:t>
            </a:r>
            <a:r>
              <a:rPr lang="pl-PL" sz="2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samorządów.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l-PL" sz="28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Założenia przedstawiają również planowany </a:t>
            </a:r>
            <a:br>
              <a:rPr lang="pl-PL" sz="28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 Strategiach poziom absorpcji środków z RPO WK-P 2014-2020.</a:t>
            </a:r>
            <a:endParaRPr lang="pl-PL" sz="2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7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427728"/>
            <a:ext cx="7886700" cy="1115757"/>
          </a:xfrm>
        </p:spPr>
        <p:txBody>
          <a:bodyPr>
            <a:normAutofit/>
          </a:bodyPr>
          <a:lstStyle/>
          <a:p>
            <a:pPr algn="ctr"/>
            <a:r>
              <a:rPr lang="pl-PL" sz="3600" dirty="0" smtClean="0">
                <a:cs typeface="Times New Roman" panose="02020603050405020304" pitchFamily="18" charset="0"/>
              </a:rPr>
              <a:t>Czynniki, które wpłynęły na zmianę założeń PT:</a:t>
            </a:r>
            <a:endParaRPr lang="pl-PL" sz="3600" dirty="0">
              <a:cs typeface="Times New Roman" panose="02020603050405020304" pitchFamily="18" charset="0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2649196"/>
            <a:ext cx="7886700" cy="3828516"/>
          </a:xfrm>
        </p:spPr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1900" b="1" dirty="0">
                <a:latin typeface="+mj-lt"/>
                <a:cs typeface="Times New Roman" panose="02020603050405020304" pitchFamily="18" charset="0"/>
              </a:rPr>
              <a:t>W ramach PI 4e dotyczącego transportu publicznego </a:t>
            </a:r>
            <a:r>
              <a:rPr lang="pl-PL" sz="1900" dirty="0">
                <a:latin typeface="+mj-lt"/>
                <a:cs typeface="Times New Roman" panose="02020603050405020304" pitchFamily="18" charset="0"/>
              </a:rPr>
              <a:t>znaczna część środków została zaabsorbowana przez miasta posiadające transport publiczny (Włocławek, Grudziądz, Inowrocław i Brodnica). </a:t>
            </a:r>
          </a:p>
          <a:p>
            <a:pPr marL="342900" lvl="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1900" dirty="0">
                <a:latin typeface="+mj-lt"/>
                <a:cs typeface="Times New Roman" panose="02020603050405020304" pitchFamily="18" charset="0"/>
              </a:rPr>
              <a:t>Planowane </a:t>
            </a:r>
            <a:r>
              <a:rPr lang="pl-PL" sz="1900" b="1" dirty="0">
                <a:latin typeface="+mj-lt"/>
                <a:cs typeface="Times New Roman" panose="02020603050405020304" pitchFamily="18" charset="0"/>
              </a:rPr>
              <a:t>zwiększenie alokacji na ścieżki rowerowe i infrastrukturę przedszkolną.</a:t>
            </a:r>
            <a:r>
              <a:rPr lang="pl-PL" sz="1900" dirty="0">
                <a:latin typeface="+mj-lt"/>
                <a:cs typeface="Times New Roman" panose="02020603050405020304" pitchFamily="18" charset="0"/>
              </a:rPr>
              <a:t> Wprowadzone w założeniach zapisy pozwolą na podjęcie decyzji przez IZ RPO w oparciu o zapisy Strategii obszarowych </a:t>
            </a:r>
            <a:r>
              <a:rPr lang="pl-PL" sz="1900" dirty="0" smtClean="0">
                <a:latin typeface="+mj-lt"/>
                <a:cs typeface="Times New Roman" panose="02020603050405020304" pitchFamily="18" charset="0"/>
              </a:rPr>
              <a:t>i </a:t>
            </a:r>
            <a:r>
              <a:rPr lang="pl-PL" sz="1900" dirty="0">
                <a:latin typeface="+mj-lt"/>
                <a:cs typeface="Times New Roman" panose="02020603050405020304" pitchFamily="18" charset="0"/>
              </a:rPr>
              <a:t>przeprowadzone analizy oraz zaproponowany przez </a:t>
            </a:r>
            <a:r>
              <a:rPr lang="pl-PL" sz="1900" dirty="0" smtClean="0">
                <a:latin typeface="+mj-lt"/>
                <a:cs typeface="Times New Roman" panose="02020603050405020304" pitchFamily="18" charset="0"/>
              </a:rPr>
              <a:t>IZ RPO </a:t>
            </a:r>
            <a:r>
              <a:rPr lang="pl-PL" sz="1900" dirty="0">
                <a:latin typeface="+mj-lt"/>
                <a:cs typeface="Times New Roman" panose="02020603050405020304" pitchFamily="18" charset="0"/>
              </a:rPr>
              <a:t>mechanizm podziału.</a:t>
            </a:r>
          </a:p>
          <a:p>
            <a:pPr marL="342900" lvl="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1900" b="1" dirty="0">
                <a:latin typeface="+mj-lt"/>
                <a:cs typeface="Times New Roman" panose="02020603050405020304" pitchFamily="18" charset="0"/>
              </a:rPr>
              <a:t>Niewykorzystywanie środków w ramach EFS</a:t>
            </a:r>
            <a:r>
              <a:rPr lang="pl-PL" sz="1900" dirty="0">
                <a:latin typeface="+mj-lt"/>
                <a:cs typeface="Times New Roman" panose="02020603050405020304" pitchFamily="18" charset="0"/>
              </a:rPr>
              <a:t> (w chwili obecnej około 40 mln euro). W związku z brakiem potencjału i zainteresowania samorządów obszarami dotyczącymi opieki żłobkowej czy wykluczenia społecznego </a:t>
            </a:r>
            <a:r>
              <a:rPr lang="pl-PL" sz="1900" dirty="0" smtClean="0">
                <a:latin typeface="+mj-lt"/>
                <a:cs typeface="Times New Roman" panose="02020603050405020304" pitchFamily="18" charset="0"/>
              </a:rPr>
              <a:t>oraz </a:t>
            </a:r>
            <a:r>
              <a:rPr lang="pl-PL" sz="1900" dirty="0">
                <a:latin typeface="+mj-lt"/>
                <a:cs typeface="Times New Roman" panose="02020603050405020304" pitchFamily="18" charset="0"/>
              </a:rPr>
              <a:t>szkolnictwa zawodowego - zmiany w zakresie przesunięcia środków poza politykę terytorialną. </a:t>
            </a:r>
          </a:p>
          <a:p>
            <a:endParaRPr lang="pl-PL" dirty="0">
              <a:latin typeface="+mj-lt"/>
            </a:endParaRPr>
          </a:p>
        </p:txBody>
      </p:sp>
      <p:pic>
        <p:nvPicPr>
          <p:cNvPr id="4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noFill/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6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.sak\Pulpit\Nowy obraz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35" y="1171550"/>
            <a:ext cx="4447944" cy="55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 bwMode="auto">
          <a:xfrm>
            <a:off x="352782" y="1017261"/>
            <a:ext cx="7848778" cy="6648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9144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pl-PL" altLang="pl-PL" sz="3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Zasięg OSI i ORSG</a:t>
            </a:r>
            <a:endParaRPr lang="pl-PL" altLang="pl-PL" sz="3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866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pl-PL" altLang="pl-PL" sz="3200" dirty="0" smtClean="0"/>
              <a:t>Monitoring Strategii OSI i ORSG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2585" y="2643260"/>
            <a:ext cx="7375021" cy="1689457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l-PL" sz="3800" dirty="0"/>
              <a:t>Sprawdzanie postępów wdrażania </a:t>
            </a:r>
            <a:r>
              <a:rPr lang="pl-PL" sz="3800" dirty="0" smtClean="0"/>
              <a:t>założeń Polityki </a:t>
            </a:r>
            <a:r>
              <a:rPr lang="pl-PL" sz="3800" dirty="0"/>
              <a:t>Terytorialnej odbywa się na </a:t>
            </a:r>
            <a:r>
              <a:rPr lang="pl-PL" sz="3800" dirty="0" smtClean="0"/>
              <a:t>podstawie wygenerowanych miesięcznych raportów </a:t>
            </a:r>
            <a:br>
              <a:rPr lang="pl-PL" sz="3800" dirty="0" smtClean="0"/>
            </a:br>
            <a:r>
              <a:rPr lang="pl-PL" sz="3800" dirty="0" smtClean="0"/>
              <a:t>z centralnego systemu informatycznego SL2014.</a:t>
            </a:r>
          </a:p>
          <a:p>
            <a:pPr marL="0" indent="0" algn="just">
              <a:buNone/>
            </a:pPr>
            <a:endParaRPr lang="pl-PL" dirty="0"/>
          </a:p>
        </p:txBody>
      </p:sp>
      <p:pic>
        <p:nvPicPr>
          <p:cNvPr id="5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noFill/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50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880529"/>
            <a:ext cx="7886700" cy="1012281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Stan wdrażania strategii obszarowych OSI - stan na 9.04.2018 r.*</a:t>
            </a:r>
            <a:endParaRPr lang="pl-PL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89417633"/>
              </p:ext>
            </p:extLst>
          </p:nvPr>
        </p:nvGraphicFramePr>
        <p:xfrm>
          <a:off x="299103" y="1892810"/>
          <a:ext cx="8597069" cy="4370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123914" y="6163056"/>
            <a:ext cx="8896172" cy="43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pl-PL" altLang="pl-PL" sz="1400" dirty="0" smtClean="0"/>
              <a:t>*Opracowanie na podstawie wygenerowanego raportu z systemu SL2014 – Podpisane umowy </a:t>
            </a:r>
          </a:p>
        </p:txBody>
      </p:sp>
    </p:spTree>
    <p:extLst>
      <p:ext uri="{BB962C8B-B14F-4D97-AF65-F5344CB8AC3E}">
        <p14:creationId xmlns:p14="http://schemas.microsoft.com/office/powerpoint/2010/main" val="2543112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880529"/>
            <a:ext cx="7886700" cy="1012281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Stan wdrażania strategii obszarowych ORSG - stan na 9.04.2018 r.*</a:t>
            </a:r>
            <a:endParaRPr lang="pl-PL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84886083"/>
              </p:ext>
            </p:extLst>
          </p:nvPr>
        </p:nvGraphicFramePr>
        <p:xfrm>
          <a:off x="299103" y="1892810"/>
          <a:ext cx="8597069" cy="4370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123914" y="6163056"/>
            <a:ext cx="8896172" cy="43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pl-PL" altLang="pl-PL" sz="1400" dirty="0" smtClean="0"/>
              <a:t>*Opracowanie na podstawie wygenerowanego raportu z systemu SL2014 – Podpisane umowy </a:t>
            </a:r>
          </a:p>
        </p:txBody>
      </p:sp>
    </p:spTree>
    <p:extLst>
      <p:ext uri="{BB962C8B-B14F-4D97-AF65-F5344CB8AC3E}">
        <p14:creationId xmlns:p14="http://schemas.microsoft.com/office/powerpoint/2010/main" val="3840168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1205269"/>
            <a:ext cx="7886700" cy="1012281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Stan wdrażania strategii obszarowych OSI i ORSG - stan na 9.04.2018 r.*</a:t>
            </a:r>
            <a:endParaRPr lang="pl-PL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38343740"/>
              </p:ext>
            </p:extLst>
          </p:nvPr>
        </p:nvGraphicFramePr>
        <p:xfrm>
          <a:off x="299103" y="1892810"/>
          <a:ext cx="8597069" cy="4370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123914" y="6163056"/>
            <a:ext cx="8896172" cy="43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pl-PL" altLang="pl-PL" sz="1400" dirty="0" smtClean="0"/>
              <a:t>*Opracowanie na podstawie wygenerowanego raportu z systemu SL2014 – Podpisane umowy </a:t>
            </a:r>
          </a:p>
        </p:txBody>
      </p:sp>
    </p:spTree>
    <p:extLst>
      <p:ext uri="{BB962C8B-B14F-4D97-AF65-F5344CB8AC3E}">
        <p14:creationId xmlns:p14="http://schemas.microsoft.com/office/powerpoint/2010/main" val="3139684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2090234833"/>
              </p:ext>
            </p:extLst>
          </p:nvPr>
        </p:nvGraphicFramePr>
        <p:xfrm>
          <a:off x="994160" y="1401510"/>
          <a:ext cx="7748188" cy="4836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63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2647708494"/>
              </p:ext>
            </p:extLst>
          </p:nvPr>
        </p:nvGraphicFramePr>
        <p:xfrm>
          <a:off x="863124" y="1397000"/>
          <a:ext cx="7289563" cy="449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4" y="137160"/>
            <a:ext cx="4131285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40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noFill/>
        </p:spPr>
      </p:pic>
      <p:graphicFrame>
        <p:nvGraphicFramePr>
          <p:cNvPr id="30" name="Wykres 29"/>
          <p:cNvGraphicFramePr/>
          <p:nvPr>
            <p:extLst>
              <p:ext uri="{D42A27DB-BD31-4B8C-83A1-F6EECF244321}">
                <p14:modId xmlns:p14="http://schemas.microsoft.com/office/powerpoint/2010/main" val="2689005543"/>
              </p:ext>
            </p:extLst>
          </p:nvPr>
        </p:nvGraphicFramePr>
        <p:xfrm>
          <a:off x="141004" y="1256233"/>
          <a:ext cx="8888695" cy="5435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ytuł 1"/>
          <p:cNvSpPr>
            <a:spLocks noGrp="1"/>
          </p:cNvSpPr>
          <p:nvPr>
            <p:ph type="title"/>
          </p:nvPr>
        </p:nvSpPr>
        <p:spPr>
          <a:xfrm>
            <a:off x="1051133" y="1004991"/>
            <a:ext cx="7007551" cy="353790"/>
          </a:xfrm>
        </p:spPr>
        <p:txBody>
          <a:bodyPr>
            <a:noAutofit/>
          </a:bodyPr>
          <a:lstStyle/>
          <a:p>
            <a:r>
              <a:rPr lang="pl-PL" sz="2400" dirty="0" smtClean="0"/>
              <a:t>Strategie OSI i ORSG wykonanie - stan na 09.04.2018 r.</a:t>
            </a:r>
            <a:endParaRPr lang="pl-PL" sz="24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73771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03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14000">
              <a:schemeClr val="bg1"/>
            </a:gs>
            <a:gs pos="87000">
              <a:schemeClr val="accent6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29332" y="2789698"/>
            <a:ext cx="8896350" cy="158575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600" b="1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Zintegrowane Inwestycje Terytorialne</a:t>
            </a:r>
          </a:p>
        </p:txBody>
      </p:sp>
      <p:pic>
        <p:nvPicPr>
          <p:cNvPr id="1026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07" y="227601"/>
            <a:ext cx="4342300" cy="757436"/>
          </a:xfrm>
          <a:prstGeom prst="rect">
            <a:avLst/>
          </a:prstGeom>
          <a:noFill/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07" y="227601"/>
            <a:ext cx="4342300" cy="7574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00248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zawartości 2"/>
          <p:cNvSpPr>
            <a:spLocks noGrp="1"/>
          </p:cNvSpPr>
          <p:nvPr>
            <p:ph idx="1"/>
          </p:nvPr>
        </p:nvSpPr>
        <p:spPr>
          <a:xfrm>
            <a:off x="179388" y="476250"/>
            <a:ext cx="4017962" cy="6048375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endParaRPr lang="pl-PL" altLang="pl-PL" dirty="0" smtClean="0"/>
          </a:p>
          <a:p>
            <a:pPr marL="0" indent="0" algn="ctr">
              <a:buFont typeface="Wingdings 2" pitchFamily="18" charset="2"/>
              <a:buNone/>
            </a:pPr>
            <a:r>
              <a:rPr lang="pl-PL" altLang="pl-PL" sz="2000" dirty="0" smtClean="0"/>
              <a:t>Obszar realizacji ZIT dla Bydgoszczy, Torunia i obszaru powiązanego z nimi funkcjonalnie wyznaczony został uchwałą Nr 15/463/14 Zarządu Województwa Kujawsko-Pomorskiego </a:t>
            </a:r>
            <a:br>
              <a:rPr lang="pl-PL" altLang="pl-PL" sz="2000" dirty="0" smtClean="0"/>
            </a:br>
            <a:r>
              <a:rPr lang="pl-PL" altLang="pl-PL" sz="2000" dirty="0" smtClean="0"/>
              <a:t>z 8.04.2014 r. </a:t>
            </a:r>
          </a:p>
          <a:p>
            <a:pPr marL="0" indent="0" algn="ctr">
              <a:buFont typeface="Wingdings 2" pitchFamily="18" charset="2"/>
              <a:buNone/>
            </a:pPr>
            <a:endParaRPr lang="pl-PL" altLang="pl-PL" sz="2000" dirty="0" smtClean="0"/>
          </a:p>
          <a:p>
            <a:pPr marL="0" indent="0" algn="ctr">
              <a:buFont typeface="Wingdings 2" pitchFamily="18" charset="2"/>
              <a:buNone/>
            </a:pPr>
            <a:r>
              <a:rPr lang="pl-PL" altLang="pl-PL" sz="2000" dirty="0" smtClean="0"/>
              <a:t>Porozumienie w sprawie realizacji ZIT dla Bydgosko-Toruńskiego Obszaru Funkcjonalnego zostało zawarte pomiędzy 25 jednostkami samorządu terytorialnego wchodzącymi w skład Związku ZIT </a:t>
            </a:r>
            <a:r>
              <a:rPr lang="pl-PL" altLang="pl-PL" sz="2000" b="1" dirty="0"/>
              <a:t>-</a:t>
            </a:r>
            <a:r>
              <a:rPr lang="pl-PL" altLang="pl-PL" sz="2000" b="1" dirty="0" smtClean="0"/>
              <a:t> 8.04.2014 r.</a:t>
            </a:r>
            <a:r>
              <a:rPr lang="pl-PL" altLang="pl-PL" sz="2000" dirty="0" smtClean="0"/>
              <a:t>, następnie Porozumienie było parokrotnie aneksowane.</a:t>
            </a:r>
          </a:p>
        </p:txBody>
      </p:sp>
      <p:pic>
        <p:nvPicPr>
          <p:cNvPr id="9219" name="Picture 4" descr="obszar realizacji ZIT wojewódzkie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5556" y="1031699"/>
            <a:ext cx="4348444" cy="58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5866" y="1190897"/>
            <a:ext cx="8597069" cy="1006686"/>
          </a:xfrm>
        </p:spPr>
        <p:txBody>
          <a:bodyPr>
            <a:normAutofit fontScale="90000"/>
          </a:bodyPr>
          <a:lstStyle/>
          <a:p>
            <a:r>
              <a:rPr lang="pl-PL" sz="4000" dirty="0" smtClean="0"/>
              <a:t>Stan wdrażania strategii ZIT – marzec 2018 r.*</a:t>
            </a:r>
            <a:endParaRPr lang="pl-PL" sz="4000" dirty="0"/>
          </a:p>
        </p:txBody>
      </p:sp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63288632"/>
              </p:ext>
            </p:extLst>
          </p:nvPr>
        </p:nvGraphicFramePr>
        <p:xfrm>
          <a:off x="299103" y="2197583"/>
          <a:ext cx="8730597" cy="4038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 bwMode="auto">
          <a:xfrm>
            <a:off x="123914" y="6163056"/>
            <a:ext cx="8896172" cy="43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pl-PL" altLang="pl-PL" sz="1400" dirty="0" smtClean="0"/>
              <a:t>*Opracowanie na podstawie wygenerowanego raportu z systemu SL2014 – Podpisane umowy </a:t>
            </a:r>
          </a:p>
        </p:txBody>
      </p:sp>
    </p:spTree>
    <p:extLst>
      <p:ext uri="{BB962C8B-B14F-4D97-AF65-F5344CB8AC3E}">
        <p14:creationId xmlns:p14="http://schemas.microsoft.com/office/powerpoint/2010/main" val="1290437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333224524"/>
              </p:ext>
            </p:extLst>
          </p:nvPr>
        </p:nvGraphicFramePr>
        <p:xfrm>
          <a:off x="1523998" y="1396998"/>
          <a:ext cx="6637235" cy="459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45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829541967"/>
              </p:ext>
            </p:extLst>
          </p:nvPr>
        </p:nvGraphicFramePr>
        <p:xfrm>
          <a:off x="1524000" y="1396999"/>
          <a:ext cx="6457772" cy="4473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solidFill>
            <a:srgbClr val="EFD1F1"/>
          </a:solidFill>
          <a:effectLst>
            <a:outerShdw blurRad="50800" dist="50800" dir="5400000" algn="ctr" rotWithShape="0">
              <a:schemeClr val="accent6"/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13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m.wawrzyniak\Pulpit\LOGOTYPY PREZENTAC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415" y="159900"/>
            <a:ext cx="4131285" cy="720628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1733107" y="3244334"/>
            <a:ext cx="55501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Dziękuję za uwagę</a:t>
            </a:r>
            <a:endParaRPr lang="pl-PL" sz="4400" dirty="0"/>
          </a:p>
        </p:txBody>
      </p:sp>
      <p:sp>
        <p:nvSpPr>
          <p:cNvPr id="5" name="Prostokąt 4"/>
          <p:cNvSpPr/>
          <p:nvPr/>
        </p:nvSpPr>
        <p:spPr>
          <a:xfrm>
            <a:off x="180753" y="5209700"/>
            <a:ext cx="53056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400" i="1" dirty="0" smtClean="0">
                <a:solidFill>
                  <a:srgbClr val="003399"/>
                </a:solidFill>
                <a:cs typeface="Arial" pitchFamily="34" charset="0"/>
              </a:rPr>
              <a:t/>
            </a:r>
            <a:br>
              <a:rPr lang="pl-PL" sz="1400" i="1" dirty="0" smtClean="0">
                <a:solidFill>
                  <a:srgbClr val="003399"/>
                </a:solidFill>
                <a:cs typeface="Arial" pitchFamily="34" charset="0"/>
              </a:rPr>
            </a:br>
            <a:r>
              <a:rPr lang="pl-PL" sz="1400" i="1" dirty="0" smtClean="0">
                <a:solidFill>
                  <a:srgbClr val="003399"/>
                </a:solidFill>
                <a:cs typeface="Arial" pitchFamily="34" charset="0"/>
              </a:rPr>
              <a:t>Departament Rozwoju Regionalnego</a:t>
            </a:r>
            <a:br>
              <a:rPr lang="pl-PL" sz="1400" i="1" dirty="0" smtClean="0">
                <a:solidFill>
                  <a:srgbClr val="003399"/>
                </a:solidFill>
                <a:cs typeface="Arial" pitchFamily="34" charset="0"/>
              </a:rPr>
            </a:br>
            <a:r>
              <a:rPr lang="pl-PL" sz="1400" i="1" dirty="0" smtClean="0">
                <a:solidFill>
                  <a:srgbClr val="003399"/>
                </a:solidFill>
                <a:cs typeface="Arial" pitchFamily="34" charset="0"/>
              </a:rPr>
              <a:t>Urząd Marszałkowski Województwa Kujawsko-Pomorskiego w Toruniu</a:t>
            </a:r>
            <a:br>
              <a:rPr lang="pl-PL" sz="1400" i="1" dirty="0" smtClean="0">
                <a:solidFill>
                  <a:srgbClr val="003399"/>
                </a:solidFill>
                <a:cs typeface="Arial" pitchFamily="34" charset="0"/>
              </a:rPr>
            </a:br>
            <a:endParaRPr lang="pl-PL" sz="14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15" y="137160"/>
            <a:ext cx="4131286" cy="7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7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unduszeEuropejskiePrezentacjaTemplat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41BC98EB-B254-48DE-A757-86CC93C6277F}"/>
    </a:ext>
  </a:extLst>
</a:theme>
</file>

<file path=ppt/theme/theme2.xml><?xml version="1.0" encoding="utf-8"?>
<a:theme xmlns:a="http://schemas.openxmlformats.org/drawingml/2006/main" name="Infrastruktura i Środowisko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BFAF85-3AFF-408A-9214-9771CA74E33C}"/>
    </a:ext>
  </a:extLst>
</a:theme>
</file>

<file path=ppt/theme/theme3.xml><?xml version="1.0" encoding="utf-8"?>
<a:theme xmlns:a="http://schemas.openxmlformats.org/drawingml/2006/main" name="Inteligentny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262E80-C742-4C3A-B4FD-B9DFB2A85E65}"/>
    </a:ext>
  </a:extLst>
</a:theme>
</file>

<file path=ppt/theme/theme4.xml><?xml version="1.0" encoding="utf-8"?>
<a:theme xmlns:a="http://schemas.openxmlformats.org/drawingml/2006/main" name="Rozwój Polski Wschodnie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D6DABCB-300B-4583-9DC2-84BDBB033C22}"/>
    </a:ext>
  </a:extLst>
</a:theme>
</file>

<file path=ppt/theme/theme5.xml><?xml version="1.0" encoding="utf-8"?>
<a:theme xmlns:a="http://schemas.openxmlformats.org/drawingml/2006/main" name="Wiedza Edukacja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3FA2FB3-9C38-4B68-A4DF-76B77B12EB81}"/>
    </a:ext>
  </a:extLst>
</a:theme>
</file>

<file path=ppt/theme/theme6.xml><?xml version="1.0" encoding="utf-8"?>
<a:theme xmlns:a="http://schemas.openxmlformats.org/drawingml/2006/main" name="Polska Cyfro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A4A928A6-969B-40E6-93A8-BBEF1A2F6A09}"/>
    </a:ext>
  </a:extLst>
</a:theme>
</file>

<file path=ppt/theme/theme7.xml><?xml version="1.0" encoding="utf-8"?>
<a:theme xmlns:a="http://schemas.openxmlformats.org/drawingml/2006/main" name="Programy Regionaln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92000801-0B03-4AC3-8040-626073FD01A7}"/>
    </a:ext>
  </a:extLst>
</a:theme>
</file>

<file path=ppt/theme/theme8.xml><?xml version="1.0" encoding="utf-8"?>
<a:theme xmlns:a="http://schemas.openxmlformats.org/drawingml/2006/main" name="Pomoc Techniczn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F455CDD5-C0D5-4F1E-9423-3AD99BE16955}"/>
    </a:ext>
  </a:extLst>
</a:theme>
</file>

<file path=ppt/theme/theme9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FunduszeEuropejskiePrezentacjaTemplate</Template>
  <TotalTime>5681</TotalTime>
  <Words>654</Words>
  <Application>Microsoft Office PowerPoint</Application>
  <PresentationFormat>Pokaz na ekranie (4:3)</PresentationFormat>
  <Paragraphs>151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8</vt:i4>
      </vt:variant>
      <vt:variant>
        <vt:lpstr>Tytuły slajdów</vt:lpstr>
      </vt:variant>
      <vt:variant>
        <vt:i4>21</vt:i4>
      </vt:variant>
    </vt:vector>
  </HeadingPairs>
  <TitlesOfParts>
    <vt:vector size="36" baseType="lpstr">
      <vt:lpstr>Arial</vt:lpstr>
      <vt:lpstr>Book Antiqua</vt:lpstr>
      <vt:lpstr>Calibri</vt:lpstr>
      <vt:lpstr>Cambria</vt:lpstr>
      <vt:lpstr>Times New Roman</vt:lpstr>
      <vt:lpstr>Wingdings</vt:lpstr>
      <vt:lpstr>Wingdings 2</vt:lpstr>
      <vt:lpstr>FunduszeEuropejskiePrezentacjaTemplate</vt:lpstr>
      <vt:lpstr>Infrastruktura i Środowisko</vt:lpstr>
      <vt:lpstr>Inteligentny Rozwoj</vt:lpstr>
      <vt:lpstr>Rozwój Polski Wschodniej</vt:lpstr>
      <vt:lpstr>Wiedza Edukacja Rozwoj</vt:lpstr>
      <vt:lpstr>Polska Cyfrowa</vt:lpstr>
      <vt:lpstr>Programy Regionalne</vt:lpstr>
      <vt:lpstr>Pomoc Techniczna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Czynniki, które wpłynęły na zmianę założeń PT:</vt:lpstr>
      <vt:lpstr>Prezentacja programu PowerPoint</vt:lpstr>
      <vt:lpstr>Monitoring Strategii OSI i ORSG</vt:lpstr>
      <vt:lpstr>Stan wdrażania strategii obszarowych OSI - stan na 9.04.2018 r.*</vt:lpstr>
      <vt:lpstr>Stan wdrażania strategii obszarowych ORSG - stan na 9.04.2018 r.*</vt:lpstr>
      <vt:lpstr>Stan wdrażania strategii obszarowych OSI i ORSG - stan na 9.04.2018 r.*</vt:lpstr>
      <vt:lpstr>Prezentacja programu PowerPoint</vt:lpstr>
      <vt:lpstr>Prezentacja programu PowerPoint</vt:lpstr>
      <vt:lpstr>Strategie OSI i ORSG wykonanie - stan na 09.04.2018 r.</vt:lpstr>
      <vt:lpstr>Prezentacja programu PowerPoint</vt:lpstr>
      <vt:lpstr>Prezentacja programu PowerPoint</vt:lpstr>
      <vt:lpstr>Stan wdrażania strategii ZIT – marzec 2018 r.*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j.zakrzewska</dc:creator>
  <cp:lastModifiedBy>Anita Rutkowska</cp:lastModifiedBy>
  <cp:revision>664</cp:revision>
  <cp:lastPrinted>2018-04-13T06:46:12Z</cp:lastPrinted>
  <dcterms:created xsi:type="dcterms:W3CDTF">2015-01-15T11:10:57Z</dcterms:created>
  <dcterms:modified xsi:type="dcterms:W3CDTF">2018-04-13T07:34:06Z</dcterms:modified>
</cp:coreProperties>
</file>