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8" r:id="rId2"/>
    <p:sldMasterId id="2147483710" r:id="rId3"/>
    <p:sldMasterId id="2147483758" r:id="rId4"/>
    <p:sldMasterId id="2147483770" r:id="rId5"/>
    <p:sldMasterId id="2147483722" r:id="rId6"/>
    <p:sldMasterId id="2147483734" r:id="rId7"/>
    <p:sldMasterId id="2147483746" r:id="rId8"/>
    <p:sldMasterId id="2147486858" r:id="rId9"/>
  </p:sldMasterIdLst>
  <p:handoutMasterIdLst>
    <p:handoutMasterId r:id="rId22"/>
  </p:handoutMasterIdLst>
  <p:sldIdLst>
    <p:sldId id="260" r:id="rId10"/>
    <p:sldId id="279" r:id="rId11"/>
    <p:sldId id="296" r:id="rId12"/>
    <p:sldId id="295" r:id="rId13"/>
    <p:sldId id="291" r:id="rId14"/>
    <p:sldId id="284" r:id="rId15"/>
    <p:sldId id="286" r:id="rId16"/>
    <p:sldId id="297" r:id="rId17"/>
    <p:sldId id="289" r:id="rId18"/>
    <p:sldId id="293" r:id="rId19"/>
    <p:sldId id="294" r:id="rId20"/>
    <p:sldId id="282" r:id="rId21"/>
  </p:sldIdLst>
  <p:sldSz cx="9144000" cy="6858000" type="screen4x3"/>
  <p:notesSz cx="6797675" cy="9928225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rakowski\Desktop\Prezentacje%202014-2020\2018.08.29%20KM\1.%20Raport%202018%2008%200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rakowski\Desktop\Prezentacje%202014-2020\2018.08.29%20KM\wykresy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0"/>
          <c:tx>
            <c:strRef>
              <c:f>'Nabór wniosków'!$R$85</c:f>
              <c:strCache>
                <c:ptCount val="1"/>
                <c:pt idx="0">
                  <c:v>Alokacja (z rezerwą wykonania)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.0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'Nabór wniosków'!$R$86:$R$93</c:f>
              <c:numCache>
                <c:formatCode>#,##0.00</c:formatCode>
                <c:ptCount val="8"/>
                <c:pt idx="0">
                  <c:v>1752302502.0809002</c:v>
                </c:pt>
                <c:pt idx="1">
                  <c:v>217269400.10600001</c:v>
                </c:pt>
                <c:pt idx="2">
                  <c:v>1249818622.0113001</c:v>
                </c:pt>
                <c:pt idx="3">
                  <c:v>470739636.8653</c:v>
                </c:pt>
                <c:pt idx="4">
                  <c:v>892007608.89460003</c:v>
                </c:pt>
                <c:pt idx="5">
                  <c:v>1187929341.8531001</c:v>
                </c:pt>
                <c:pt idx="6">
                  <c:v>154692500.0632</c:v>
                </c:pt>
                <c:pt idx="7">
                  <c:v>5924759611.8744001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FF-461A-932D-8D2EBAC339B4}"/>
            </c:ext>
          </c:extLst>
        </c:ser>
        <c:ser>
          <c:idx val="1"/>
          <c:order val="1"/>
          <c:tx>
            <c:strRef>
              <c:f>'Nabór wniosków'!$P$85</c:f>
              <c:strCache>
                <c:ptCount val="1"/>
                <c:pt idx="0">
                  <c:v>Umowy podpisane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'Nabór wniosków'!$L$86:$L$93</c:f>
              <c:strCache>
                <c:ptCount val="8"/>
                <c:pt idx="0">
                  <c:v>Oś 1</c:v>
                </c:pt>
                <c:pt idx="1">
                  <c:v>Oś 2</c:v>
                </c:pt>
                <c:pt idx="2">
                  <c:v>Oś 3</c:v>
                </c:pt>
                <c:pt idx="3">
                  <c:v>Oś 4</c:v>
                </c:pt>
                <c:pt idx="4">
                  <c:v>Oś 5</c:v>
                </c:pt>
                <c:pt idx="5">
                  <c:v>Oś 6</c:v>
                </c:pt>
                <c:pt idx="6">
                  <c:v>Oś 7</c:v>
                </c:pt>
                <c:pt idx="7">
                  <c:v>RPO EFRR</c:v>
                </c:pt>
              </c:strCache>
            </c:strRef>
          </c:cat>
          <c:val>
            <c:numRef>
              <c:f>'Nabór wniosków'!$P$86:$P$93</c:f>
              <c:numCache>
                <c:formatCode>#,##0.00</c:formatCode>
                <c:ptCount val="8"/>
                <c:pt idx="0">
                  <c:v>1139121115.3400011</c:v>
                </c:pt>
                <c:pt idx="1">
                  <c:v>193120999.94999999</c:v>
                </c:pt>
                <c:pt idx="2">
                  <c:v>795760908.88</c:v>
                </c:pt>
                <c:pt idx="3">
                  <c:v>201461832.32999998</c:v>
                </c:pt>
                <c:pt idx="4">
                  <c:v>375575225.10999995</c:v>
                </c:pt>
                <c:pt idx="5">
                  <c:v>535819312.29000008</c:v>
                </c:pt>
                <c:pt idx="6">
                  <c:v>14410233.32</c:v>
                </c:pt>
                <c:pt idx="7">
                  <c:v>3255269627.2200012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FF-461A-932D-8D2EBAC339B4}"/>
            </c:ext>
          </c:extLst>
        </c:ser>
        <c:ser>
          <c:idx val="0"/>
          <c:order val="2"/>
          <c:tx>
            <c:strRef>
              <c:f>'Nabór wniosków'!$O$85</c:f>
              <c:strCache>
                <c:ptCount val="1"/>
                <c:pt idx="0">
                  <c:v>Umowy do podpisu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'Nabór wniosków'!$L$86:$L$93</c:f>
              <c:strCache>
                <c:ptCount val="8"/>
                <c:pt idx="0">
                  <c:v>Oś 1</c:v>
                </c:pt>
                <c:pt idx="1">
                  <c:v>Oś 2</c:v>
                </c:pt>
                <c:pt idx="2">
                  <c:v>Oś 3</c:v>
                </c:pt>
                <c:pt idx="3">
                  <c:v>Oś 4</c:v>
                </c:pt>
                <c:pt idx="4">
                  <c:v>Oś 5</c:v>
                </c:pt>
                <c:pt idx="5">
                  <c:v>Oś 6</c:v>
                </c:pt>
                <c:pt idx="6">
                  <c:v>Oś 7</c:v>
                </c:pt>
                <c:pt idx="7">
                  <c:v>RPO EFRR</c:v>
                </c:pt>
              </c:strCache>
            </c:strRef>
          </c:cat>
          <c:val>
            <c:numRef>
              <c:f>'Nabór wniosków'!$O$86:$O$93</c:f>
              <c:numCache>
                <c:formatCode>#,##0</c:formatCode>
                <c:ptCount val="8"/>
                <c:pt idx="0">
                  <c:v>92107325.379999995</c:v>
                </c:pt>
                <c:pt idx="1">
                  <c:v>0</c:v>
                </c:pt>
                <c:pt idx="2">
                  <c:v>33618741.259999998</c:v>
                </c:pt>
                <c:pt idx="3">
                  <c:v>89190625.949999973</c:v>
                </c:pt>
                <c:pt idx="4">
                  <c:v>75827632.599999994</c:v>
                </c:pt>
                <c:pt idx="5">
                  <c:v>55520210.881526649</c:v>
                </c:pt>
                <c:pt idx="6">
                  <c:v>5712827.8899999997</c:v>
                </c:pt>
                <c:pt idx="7" formatCode="#,##0.00">
                  <c:v>351977363.96152657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FF-461A-932D-8D2EBAC339B4}"/>
            </c:ext>
          </c:extLst>
        </c:ser>
        <c:ser>
          <c:idx val="2"/>
          <c:order val="3"/>
          <c:tx>
            <c:v>Suma (umowy podpisane + umowy do podpisu)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.0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'Nabór wniosków'!$L$86:$L$93</c:f>
              <c:strCache>
                <c:ptCount val="8"/>
                <c:pt idx="0">
                  <c:v>Oś 1</c:v>
                </c:pt>
                <c:pt idx="1">
                  <c:v>Oś 2</c:v>
                </c:pt>
                <c:pt idx="2">
                  <c:v>Oś 3</c:v>
                </c:pt>
                <c:pt idx="3">
                  <c:v>Oś 4</c:v>
                </c:pt>
                <c:pt idx="4">
                  <c:v>Oś 5</c:v>
                </c:pt>
                <c:pt idx="5">
                  <c:v>Oś 6</c:v>
                </c:pt>
                <c:pt idx="6">
                  <c:v>Oś 7</c:v>
                </c:pt>
                <c:pt idx="7">
                  <c:v>RPO EFRR</c:v>
                </c:pt>
              </c:strCache>
            </c:strRef>
          </c:cat>
          <c:val>
            <c:numRef>
              <c:f>'Nabór wniosków'!$Q$86:$Q$93</c:f>
              <c:numCache>
                <c:formatCode>#,##0.00</c:formatCode>
                <c:ptCount val="8"/>
                <c:pt idx="0">
                  <c:v>1231228440.7200012</c:v>
                </c:pt>
                <c:pt idx="1">
                  <c:v>193120999.94999999</c:v>
                </c:pt>
                <c:pt idx="2">
                  <c:v>829379650.13999999</c:v>
                </c:pt>
                <c:pt idx="3">
                  <c:v>290652458.27999997</c:v>
                </c:pt>
                <c:pt idx="4">
                  <c:v>451402857.70999992</c:v>
                </c:pt>
                <c:pt idx="5">
                  <c:v>591339523.17152667</c:v>
                </c:pt>
                <c:pt idx="6">
                  <c:v>20123061.210000001</c:v>
                </c:pt>
                <c:pt idx="7">
                  <c:v>3607246991.1815276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FF-461A-932D-8D2EBAC339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172240"/>
        <c:axId val="165619720"/>
      </c:barChart>
      <c:catAx>
        <c:axId val="16617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5619720"/>
        <c:crosses val="autoZero"/>
        <c:auto val="1"/>
        <c:lblAlgn val="ctr"/>
        <c:lblOffset val="100"/>
        <c:noMultiLvlLbl val="0"/>
      </c:catAx>
      <c:valAx>
        <c:axId val="16561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tx1">
                <a:tint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617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Sheet1!$C$31</c:f>
              <c:strCache>
                <c:ptCount val="1"/>
                <c:pt idx="0">
                  <c:v>Alokacja (z rezerwą wykonania)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.0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Sheet1!$C$32:$C$39</c:f>
              <c:numCache>
                <c:formatCode>#,##0.00</c:formatCode>
                <c:ptCount val="8"/>
                <c:pt idx="0">
                  <c:v>1752302502.0809002</c:v>
                </c:pt>
                <c:pt idx="1">
                  <c:v>217269400.10600001</c:v>
                </c:pt>
                <c:pt idx="2">
                  <c:v>1249818622.0113001</c:v>
                </c:pt>
                <c:pt idx="3">
                  <c:v>470739636.8653</c:v>
                </c:pt>
                <c:pt idx="4">
                  <c:v>892007608.89460003</c:v>
                </c:pt>
                <c:pt idx="5">
                  <c:v>1187929341.8531001</c:v>
                </c:pt>
                <c:pt idx="6">
                  <c:v>154692500.0632</c:v>
                </c:pt>
                <c:pt idx="7">
                  <c:v>5924759611.8744001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64-4FA2-9F47-3BCCE1D77EB7}"/>
            </c:ext>
          </c:extLst>
        </c:ser>
        <c:ser>
          <c:idx val="0"/>
          <c:order val="1"/>
          <c:tx>
            <c:strRef>
              <c:f>Sheet1!$D$31</c:f>
              <c:strCache>
                <c:ptCount val="1"/>
                <c:pt idx="0">
                  <c:v>Środki przekazane Beneficjentom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0\ &quot;zł&quot;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Sheet1!$B$32:$B$39</c:f>
              <c:strCache>
                <c:ptCount val="8"/>
                <c:pt idx="0">
                  <c:v>Oś 1</c:v>
                </c:pt>
                <c:pt idx="1">
                  <c:v>Oś 2</c:v>
                </c:pt>
                <c:pt idx="2">
                  <c:v>Oś 3</c:v>
                </c:pt>
                <c:pt idx="3">
                  <c:v>Oś 4</c:v>
                </c:pt>
                <c:pt idx="4">
                  <c:v>Oś 5</c:v>
                </c:pt>
                <c:pt idx="5">
                  <c:v>Oś 6</c:v>
                </c:pt>
                <c:pt idx="6">
                  <c:v>Oś 7</c:v>
                </c:pt>
                <c:pt idx="7">
                  <c:v>Suma</c:v>
                </c:pt>
              </c:strCache>
            </c:strRef>
          </c:cat>
          <c:val>
            <c:numRef>
              <c:f>Sheet1!$D$32:$D$39</c:f>
              <c:numCache>
                <c:formatCode>#,##0.00</c:formatCode>
                <c:ptCount val="8"/>
                <c:pt idx="0">
                  <c:v>299021628.88999993</c:v>
                </c:pt>
                <c:pt idx="1">
                  <c:v>68124.78</c:v>
                </c:pt>
                <c:pt idx="2">
                  <c:v>209680164.85999995</c:v>
                </c:pt>
                <c:pt idx="3">
                  <c:v>100144868.71999998</c:v>
                </c:pt>
                <c:pt idx="4">
                  <c:v>117447860.72000003</c:v>
                </c:pt>
                <c:pt idx="5">
                  <c:v>142208442.41</c:v>
                </c:pt>
                <c:pt idx="6">
                  <c:v>0</c:v>
                </c:pt>
                <c:pt idx="7">
                  <c:v>868571090.37999988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64-4FA2-9F47-3BCCE1D77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888992"/>
        <c:axId val="189889384"/>
      </c:barChart>
      <c:catAx>
        <c:axId val="18988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9889384"/>
        <c:crosses val="autoZero"/>
        <c:auto val="1"/>
        <c:lblAlgn val="ctr"/>
        <c:lblOffset val="100"/>
        <c:noMultiLvlLbl val="0"/>
      </c:catAx>
      <c:valAx>
        <c:axId val="18988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988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0.14449</cdr:x>
      <cdr:y>0.3422</cdr:y>
    </cdr:from>
    <cdr:to>
      <cdr:x>0.17241</cdr:x>
      <cdr:y>0.47623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278578" y="1619378"/>
          <a:ext cx="247136" cy="63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/>
        <a:lstStyle xmlns:a="http://schemas.openxmlformats.org/drawingml/2006/main"/>
        <a:p xmlns:a="http://schemas.openxmlformats.org/drawingml/2006/main">
          <a:r>
            <a:rPr lang="pl-PL" sz="1050" b="1" dirty="0">
              <a:solidFill>
                <a:schemeClr val="tx1">
                  <a:lumMod val="75000"/>
                  <a:lumOff val="25000"/>
                </a:schemeClr>
              </a:solidFill>
            </a:rPr>
            <a:t>| 70,26</a:t>
          </a:r>
          <a:r>
            <a:rPr lang="pl-PL" sz="1050" b="1" dirty="0"/>
            <a:t>%</a:t>
          </a:r>
        </a:p>
      </cdr:txBody>
    </cdr:sp>
  </cdr:relSizeAnchor>
  <cdr:relSizeAnchor xmlns:cdr="http://schemas.openxmlformats.org/drawingml/2006/chartDrawing">
    <cdr:from>
      <cdr:x>0.25728</cdr:x>
      <cdr:y>0.48648</cdr:y>
    </cdr:from>
    <cdr:to>
      <cdr:x>0.28521</cdr:x>
      <cdr:y>0.62533</cdr:y>
    </cdr:to>
    <cdr:sp macro="" textlink="">
      <cdr:nvSpPr>
        <cdr:cNvPr id="3" name="pole tekstowe 1"/>
        <cdr:cNvSpPr txBox="1"/>
      </cdr:nvSpPr>
      <cdr:spPr>
        <a:xfrm xmlns:a="http://schemas.openxmlformats.org/drawingml/2006/main">
          <a:off x="2276730" y="2302164"/>
          <a:ext cx="247136" cy="6571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050" b="1" dirty="0">
              <a:solidFill>
                <a:schemeClr val="tx1">
                  <a:lumMod val="75000"/>
                  <a:lumOff val="25000"/>
                </a:schemeClr>
              </a:solidFill>
            </a:rPr>
            <a:t>| 88,89</a:t>
          </a:r>
          <a:r>
            <a:rPr lang="pl-PL" sz="1050" b="1" dirty="0"/>
            <a:t>%</a:t>
          </a:r>
        </a:p>
      </cdr:txBody>
    </cdr:sp>
  </cdr:relSizeAnchor>
  <cdr:relSizeAnchor xmlns:cdr="http://schemas.openxmlformats.org/drawingml/2006/chartDrawing">
    <cdr:from>
      <cdr:x>0.37101</cdr:x>
      <cdr:y>0.39073</cdr:y>
    </cdr:from>
    <cdr:to>
      <cdr:x>0.39894</cdr:x>
      <cdr:y>0.54526</cdr:y>
    </cdr:to>
    <cdr:sp macro="" textlink="">
      <cdr:nvSpPr>
        <cdr:cNvPr id="4" name="pole tekstowe 1"/>
        <cdr:cNvSpPr txBox="1"/>
      </cdr:nvSpPr>
      <cdr:spPr>
        <a:xfrm xmlns:a="http://schemas.openxmlformats.org/drawingml/2006/main">
          <a:off x="3283119" y="1849083"/>
          <a:ext cx="247136" cy="731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050" b="1" dirty="0">
              <a:solidFill>
                <a:schemeClr val="tx1">
                  <a:lumMod val="75000"/>
                  <a:lumOff val="25000"/>
                </a:schemeClr>
              </a:solidFill>
            </a:rPr>
            <a:t>| 66,36</a:t>
          </a:r>
          <a:r>
            <a:rPr lang="pl-PL" sz="1050" b="1" dirty="0"/>
            <a:t>%</a:t>
          </a:r>
        </a:p>
      </cdr:txBody>
    </cdr:sp>
  </cdr:relSizeAnchor>
  <cdr:relSizeAnchor xmlns:cdr="http://schemas.openxmlformats.org/drawingml/2006/chartDrawing">
    <cdr:from>
      <cdr:x>0.48645</cdr:x>
      <cdr:y>0.47777</cdr:y>
    </cdr:from>
    <cdr:to>
      <cdr:x>0.51355</cdr:x>
      <cdr:y>0.61489</cdr:y>
    </cdr:to>
    <cdr:sp macro="" textlink="">
      <cdr:nvSpPr>
        <cdr:cNvPr id="5" name="pole tekstowe 1"/>
        <cdr:cNvSpPr txBox="1"/>
      </cdr:nvSpPr>
      <cdr:spPr>
        <a:xfrm xmlns:a="http://schemas.openxmlformats.org/drawingml/2006/main">
          <a:off x="4304698" y="2260974"/>
          <a:ext cx="239755" cy="648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050" b="1" dirty="0">
              <a:solidFill>
                <a:schemeClr val="tx1">
                  <a:lumMod val="75000"/>
                  <a:lumOff val="25000"/>
                </a:schemeClr>
              </a:solidFill>
            </a:rPr>
            <a:t>| 61,74</a:t>
          </a:r>
          <a:r>
            <a:rPr lang="pl-PL" sz="1050" b="1" dirty="0"/>
            <a:t>%</a:t>
          </a:r>
        </a:p>
      </cdr:txBody>
    </cdr:sp>
  </cdr:relSizeAnchor>
  <cdr:relSizeAnchor xmlns:cdr="http://schemas.openxmlformats.org/drawingml/2006/chartDrawing">
    <cdr:from>
      <cdr:x>0.5979</cdr:x>
      <cdr:y>0.44818</cdr:y>
    </cdr:from>
    <cdr:to>
      <cdr:x>0.62583</cdr:x>
      <cdr:y>0.59139</cdr:y>
    </cdr:to>
    <cdr:sp macro="" textlink="">
      <cdr:nvSpPr>
        <cdr:cNvPr id="6" name="pole tekstowe 1"/>
        <cdr:cNvSpPr txBox="1"/>
      </cdr:nvSpPr>
      <cdr:spPr>
        <a:xfrm xmlns:a="http://schemas.openxmlformats.org/drawingml/2006/main">
          <a:off x="5290921" y="2120931"/>
          <a:ext cx="247136" cy="677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050" b="1" dirty="0">
              <a:solidFill>
                <a:schemeClr val="tx1">
                  <a:lumMod val="75000"/>
                  <a:lumOff val="25000"/>
                </a:schemeClr>
              </a:solidFill>
            </a:rPr>
            <a:t>| 50,61</a:t>
          </a:r>
          <a:r>
            <a:rPr lang="pl-PL" sz="1050" b="1" dirty="0"/>
            <a:t>%</a:t>
          </a:r>
        </a:p>
      </cdr:txBody>
    </cdr:sp>
  </cdr:relSizeAnchor>
  <cdr:relSizeAnchor xmlns:cdr="http://schemas.openxmlformats.org/drawingml/2006/chartDrawing">
    <cdr:from>
      <cdr:x>0.7107</cdr:x>
      <cdr:y>0.44818</cdr:y>
    </cdr:from>
    <cdr:to>
      <cdr:x>0.73863</cdr:x>
      <cdr:y>0.58124</cdr:y>
    </cdr:to>
    <cdr:sp macro="" textlink="">
      <cdr:nvSpPr>
        <cdr:cNvPr id="7" name="pole tekstowe 1"/>
        <cdr:cNvSpPr txBox="1"/>
      </cdr:nvSpPr>
      <cdr:spPr>
        <a:xfrm xmlns:a="http://schemas.openxmlformats.org/drawingml/2006/main">
          <a:off x="6289073" y="2120931"/>
          <a:ext cx="247136" cy="629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050" b="1" dirty="0">
              <a:solidFill>
                <a:schemeClr val="tx1">
                  <a:lumMod val="75000"/>
                  <a:lumOff val="25000"/>
                </a:schemeClr>
              </a:solidFill>
            </a:rPr>
            <a:t>| 49,78</a:t>
          </a:r>
          <a:r>
            <a:rPr lang="pl-PL" sz="1050" b="1" dirty="0"/>
            <a:t>%</a:t>
          </a:r>
        </a:p>
      </cdr:txBody>
    </cdr:sp>
  </cdr:relSizeAnchor>
  <cdr:relSizeAnchor xmlns:cdr="http://schemas.openxmlformats.org/drawingml/2006/chartDrawing">
    <cdr:from>
      <cdr:x>0.82442</cdr:x>
      <cdr:y>0.53</cdr:y>
    </cdr:from>
    <cdr:to>
      <cdr:x>0.85235</cdr:x>
      <cdr:y>0.65812</cdr:y>
    </cdr:to>
    <cdr:sp macro="" textlink="">
      <cdr:nvSpPr>
        <cdr:cNvPr id="8" name="pole tekstowe 1"/>
        <cdr:cNvSpPr txBox="1"/>
      </cdr:nvSpPr>
      <cdr:spPr>
        <a:xfrm xmlns:a="http://schemas.openxmlformats.org/drawingml/2006/main">
          <a:off x="7295462" y="2508110"/>
          <a:ext cx="247136" cy="6063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050" b="1" dirty="0">
              <a:solidFill>
                <a:schemeClr val="tx1">
                  <a:lumMod val="75000"/>
                  <a:lumOff val="25000"/>
                </a:schemeClr>
              </a:solidFill>
            </a:rPr>
            <a:t>| 13,01</a:t>
          </a:r>
          <a:r>
            <a:rPr lang="pl-PL" sz="1050" b="1" dirty="0"/>
            <a:t>%</a:t>
          </a:r>
        </a:p>
      </cdr:txBody>
    </cdr:sp>
  </cdr:relSizeAnchor>
  <cdr:relSizeAnchor xmlns:cdr="http://schemas.openxmlformats.org/drawingml/2006/chartDrawing">
    <cdr:from>
      <cdr:x>0.93815</cdr:x>
      <cdr:y>0.06173</cdr:y>
    </cdr:from>
    <cdr:to>
      <cdr:x>0.96608</cdr:x>
      <cdr:y>0.19537</cdr:y>
    </cdr:to>
    <cdr:sp macro="" textlink="">
      <cdr:nvSpPr>
        <cdr:cNvPr id="9" name="pole tekstowe 1"/>
        <cdr:cNvSpPr txBox="1"/>
      </cdr:nvSpPr>
      <cdr:spPr>
        <a:xfrm xmlns:a="http://schemas.openxmlformats.org/drawingml/2006/main">
          <a:off x="8301832" y="292113"/>
          <a:ext cx="247157" cy="6324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050" b="1" dirty="0">
              <a:solidFill>
                <a:schemeClr val="tx1">
                  <a:lumMod val="75000"/>
                  <a:lumOff val="25000"/>
                </a:schemeClr>
              </a:solidFill>
            </a:rPr>
            <a:t>| 60,88</a:t>
          </a:r>
          <a:r>
            <a:rPr lang="pl-PL" sz="1050" b="1" dirty="0"/>
            <a:t>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0.24248</cdr:x>
      <cdr:y>0.52319</cdr:y>
    </cdr:from>
    <cdr:to>
      <cdr:x>0.27128</cdr:x>
      <cdr:y>0.68754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2149730" y="2458683"/>
          <a:ext cx="255373" cy="7723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>
          <a:defPPr>
            <a:defRPr lang="pl-PL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05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rPr>
            <a:t>| 0,03%</a:t>
          </a:r>
          <a:r>
            <a:rPr lang="pl-PL" sz="1050" b="1" dirty="0">
              <a:latin typeface="+mj-lt"/>
            </a:rPr>
            <a:t>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70F4D-F70E-41F0-9289-5566AC6B8FEB}" type="datetimeFigureOut">
              <a:rPr lang="pl-PL" smtClean="0"/>
              <a:t>26.11.2018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F2F97-32D3-4367-9A9F-94777C73FB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204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65454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93137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CFD25-5440-454A-94CF-4E723A2EB5A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647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48635-E7FB-42B5-A650-7F50365D8D9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79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2EBA3-BA9B-4A6D-A4F1-A2718A697BC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614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079D2-DAC9-4E20-851E-CE8B21B6904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72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9C3F8-AD38-48E7-B7A1-29FB3AE8E4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99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F0D2F-9850-4DEB-A76C-6726BFCC788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845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16D88-A428-401B-B4E3-EBFFEA2AAFF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2872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AD30E-AFBF-4E8A-B340-05CD01361EB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49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1C08E-7634-44AF-90D5-FF4E9132199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5180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1125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98480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1125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302010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39721-D989-4DA4-9A04-A632C06E455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1367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CE3DB-8749-4E42-BE64-1BA5A12430B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4548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AB68B-1C54-475E-B7A2-3A2E2DAB70B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358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FEE09-7BED-420E-B4FA-F89EE00002F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3956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78346-844E-4E2F-A9BB-B2C7026BC9E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8029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5DF60-5638-4048-9EB4-9F7713F3161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690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D2375-7EEE-4D16-95A7-8EAD39FD1CC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211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50CD1-91B5-4B37-91A5-37C956DEBC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5342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E0050-B31C-4D2B-8EC4-61096BC0F95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441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-114300"/>
            <a:ext cx="465931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800920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-114300"/>
            <a:ext cx="465931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0517645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ACF38-CF20-46A5-B7CC-F236431AF54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62266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30D8D-D52B-48C6-98F3-0C3B19814AF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351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F0656-DCF1-417F-9701-80B5DA88D93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54939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91617-1B67-44C3-81E4-28D194DC3DF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0015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5D6F1-9A3B-4B12-892F-91852B835D9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05683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A2CAF-2516-4B27-9EF5-0EF4A1948D3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98649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E162A-0A19-4A4D-89C0-DEA4F1DCF90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212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9E1D8-5034-426F-8060-E920F54884B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10672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D19A1-02BB-4B94-A567-6B7D0D8D858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42593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0431489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2552646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87F37-5ACB-4157-8A4D-000A60C7E02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36952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C342F-0EC2-4DB3-A950-163C0538E13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8899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-119063"/>
            <a:ext cx="4237037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262D0-ADF8-4D69-81E1-6406DBA892B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76733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DCC29-BAC1-493E-ABB9-6EEDABF506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28772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06528-8ACC-4EBB-B935-DED8E0B7255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80392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4F9F7-E0B2-46C2-9FF9-9B0679812C4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10059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079AC-D5ED-488F-A02E-99D139E0B66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58740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62CE2-A265-490A-8E65-CB6A6706EF6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88793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D4DC-EF97-4DC5-99B1-6515A6B4A1F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56323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29651124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8621676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A8B65-B117-4E77-BF6D-3523D289CD7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1090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7D89C-61C2-49A0-B8A9-8F4E393F314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28525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13B1E-B3C6-4989-9149-53B8FFBAFD6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28462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5B809-015E-40F9-822F-06A3B318885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37192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00149-2046-4AAA-AB65-36C7406AF4B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6759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DC6F-ED80-4EEF-BEBA-1866B040B10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53376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C875B-DAFC-47C0-A7DC-188177D46F4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02250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BB5B8-D60E-46B4-8BB4-B6F31D7848C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57698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705A4-DDA6-4614-A03D-0EF804E88B1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15077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2063833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542647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765F3-D731-4533-BB78-A184367E6E8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79287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CFC3A-8297-46F4-A887-B9921314B9D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70974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8E4B8-21F4-4525-89EC-87A051C4167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97579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C2C22-59F7-47BB-960A-F2AFDA70E13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70784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B7536-FE89-4246-83DF-EBA15D4ADCD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85116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05565-8BD2-40C7-A99C-017C7E794FB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60736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E6C51-CDCD-4A4A-A220-CE0F69A7334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05617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9A89E-DD90-4B21-9B08-B5105B1430D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46709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09F90-A8CD-4464-B2AC-BCE81623E9A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2507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21797112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23046627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4BEFB-0EFF-4EF7-AF9C-448A1F5E02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83160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A5C70-EE79-4D7A-867C-BF1BC943CE3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3375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221EA-6186-4668-A99A-7129FAF8E07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98309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AAB3C-43A9-4375-B096-4E42CCE34FA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8759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32BD4-F938-4683-A0E1-00C829AACDC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76753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D6EAF-ED4A-4094-BECD-CD3CF186E54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39050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67D14-C0A5-4C48-AD80-C20F593A9E1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99220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728FB-6F8E-412C-AF1B-EF4CC3BBC68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6136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ED2D4-80B3-431B-8621-7BDF0B00EB2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37834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368935213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36343844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0B88C-3F67-4BDA-91F0-950BAFC8AD8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4607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E7491-7E0A-43BD-B8CF-268B0264DBB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2629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BF84D-2729-46E1-88C5-15039427809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62885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94E7-7D92-4681-9A99-CE2AE4B33F6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40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E2AA5-93E9-452B-9AD6-16562361C70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37707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F8C49-5D99-440A-B1D8-93546FAB43C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163879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C39F5-73B8-435D-9B3D-4D3CA9180DA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64096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F5C49-8F94-4BFF-AF8E-637C4F532D8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18769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D7FC2-E2FB-42AD-A903-87F070F291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14793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23398754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prstClr val="white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25574587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prstClr val="white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355661087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50EA2-FA88-4259-BAB2-948145203D1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1588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1D504-64F3-426D-831C-7F090999B92A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305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8BC1C-2F71-44DF-8E77-253686597B83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207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89D65-7C36-422A-B162-E2949149A47A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74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E4A5C-24CF-4FD1-977E-8249252D53D7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344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16D4D-2201-449A-B7D5-CF08F2CB6D4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9386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0738C-DB6E-4915-907D-D33C7235617C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1765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8F410-1A8A-464D-95FE-7169A41AA5A8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7869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0590-67F6-464A-8A1D-CB4B62042C1D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974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6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7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30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3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30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6DC8D6-4CE5-4CA5-8C53-85F7F1A14DD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68" r:id="rId1"/>
    <p:sldLayoutId id="2147486769" r:id="rId2"/>
    <p:sldLayoutId id="2147486770" r:id="rId3"/>
    <p:sldLayoutId id="2147486771" r:id="rId4"/>
    <p:sldLayoutId id="2147486772" r:id="rId5"/>
    <p:sldLayoutId id="2147486773" r:id="rId6"/>
    <p:sldLayoutId id="2147486774" r:id="rId7"/>
    <p:sldLayoutId id="2147486775" r:id="rId8"/>
    <p:sldLayoutId id="2147486776" r:id="rId9"/>
    <p:sldLayoutId id="2147486777" r:id="rId10"/>
    <p:sldLayoutId id="214748677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B8DFBA-2E1A-4EB8-B4EB-401A9F49D44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80" r:id="rId1"/>
    <p:sldLayoutId id="2147486781" r:id="rId2"/>
    <p:sldLayoutId id="2147486782" r:id="rId3"/>
    <p:sldLayoutId id="2147486783" r:id="rId4"/>
    <p:sldLayoutId id="2147486784" r:id="rId5"/>
    <p:sldLayoutId id="2147486785" r:id="rId6"/>
    <p:sldLayoutId id="2147486786" r:id="rId7"/>
    <p:sldLayoutId id="2147486787" r:id="rId8"/>
    <p:sldLayoutId id="2147486788" r:id="rId9"/>
    <p:sldLayoutId id="2147486789" r:id="rId10"/>
    <p:sldLayoutId id="214748679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8A95EB-D59B-4A68-9E1E-F7D8ED9A14B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91" r:id="rId1"/>
    <p:sldLayoutId id="2147486792" r:id="rId2"/>
    <p:sldLayoutId id="2147486793" r:id="rId3"/>
    <p:sldLayoutId id="2147486794" r:id="rId4"/>
    <p:sldLayoutId id="2147486795" r:id="rId5"/>
    <p:sldLayoutId id="2147486796" r:id="rId6"/>
    <p:sldLayoutId id="2147486797" r:id="rId7"/>
    <p:sldLayoutId id="2147486798" r:id="rId8"/>
    <p:sldLayoutId id="2147486799" r:id="rId9"/>
    <p:sldLayoutId id="2147486800" r:id="rId10"/>
    <p:sldLayoutId id="214748680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0DA476-8B57-4910-8B46-44324CB80A5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02" r:id="rId1"/>
    <p:sldLayoutId id="2147486803" r:id="rId2"/>
    <p:sldLayoutId id="2147486804" r:id="rId3"/>
    <p:sldLayoutId id="2147486805" r:id="rId4"/>
    <p:sldLayoutId id="2147486806" r:id="rId5"/>
    <p:sldLayoutId id="2147486807" r:id="rId6"/>
    <p:sldLayoutId id="2147486808" r:id="rId7"/>
    <p:sldLayoutId id="2147486809" r:id="rId8"/>
    <p:sldLayoutId id="2147486810" r:id="rId9"/>
    <p:sldLayoutId id="2147486811" r:id="rId10"/>
    <p:sldLayoutId id="214748681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E7BAAF-AC43-433A-AE86-F2C07304FB0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13" r:id="rId1"/>
    <p:sldLayoutId id="2147486814" r:id="rId2"/>
    <p:sldLayoutId id="2147486815" r:id="rId3"/>
    <p:sldLayoutId id="2147486816" r:id="rId4"/>
    <p:sldLayoutId id="2147486817" r:id="rId5"/>
    <p:sldLayoutId id="2147486818" r:id="rId6"/>
    <p:sldLayoutId id="2147486819" r:id="rId7"/>
    <p:sldLayoutId id="2147486820" r:id="rId8"/>
    <p:sldLayoutId id="2147486821" r:id="rId9"/>
    <p:sldLayoutId id="2147486822" r:id="rId10"/>
    <p:sldLayoutId id="214748682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012B95-6E58-4B9D-9D24-54465BC21AF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24" r:id="rId1"/>
    <p:sldLayoutId id="2147486825" r:id="rId2"/>
    <p:sldLayoutId id="2147486826" r:id="rId3"/>
    <p:sldLayoutId id="2147486827" r:id="rId4"/>
    <p:sldLayoutId id="2147486828" r:id="rId5"/>
    <p:sldLayoutId id="2147486829" r:id="rId6"/>
    <p:sldLayoutId id="2147486830" r:id="rId7"/>
    <p:sldLayoutId id="2147486831" r:id="rId8"/>
    <p:sldLayoutId id="2147486832" r:id="rId9"/>
    <p:sldLayoutId id="2147486833" r:id="rId10"/>
    <p:sldLayoutId id="214748683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AF7632-EE95-4CAC-8C23-635969F0959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35" r:id="rId1"/>
    <p:sldLayoutId id="2147486836" r:id="rId2"/>
    <p:sldLayoutId id="2147486837" r:id="rId3"/>
    <p:sldLayoutId id="2147486838" r:id="rId4"/>
    <p:sldLayoutId id="2147486839" r:id="rId5"/>
    <p:sldLayoutId id="2147486840" r:id="rId6"/>
    <p:sldLayoutId id="2147486841" r:id="rId7"/>
    <p:sldLayoutId id="2147486842" r:id="rId8"/>
    <p:sldLayoutId id="2147486843" r:id="rId9"/>
    <p:sldLayoutId id="2147486844" r:id="rId10"/>
    <p:sldLayoutId id="214748684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6DBA1F-A907-4B14-BBCA-431F78ED411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46" r:id="rId1"/>
    <p:sldLayoutId id="2147486847" r:id="rId2"/>
    <p:sldLayoutId id="2147486848" r:id="rId3"/>
    <p:sldLayoutId id="2147486849" r:id="rId4"/>
    <p:sldLayoutId id="2147486850" r:id="rId5"/>
    <p:sldLayoutId id="2147486851" r:id="rId6"/>
    <p:sldLayoutId id="2147486852" r:id="rId7"/>
    <p:sldLayoutId id="2147486853" r:id="rId8"/>
    <p:sldLayoutId id="2147486854" r:id="rId9"/>
    <p:sldLayoutId id="2147486855" r:id="rId10"/>
    <p:sldLayoutId id="2147486856" r:id="rId11"/>
    <p:sldLayoutId id="2147486857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31E9F8-2FDD-4872-B4E3-423E9940936D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92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59" r:id="rId1"/>
    <p:sldLayoutId id="2147486860" r:id="rId2"/>
    <p:sldLayoutId id="2147486861" r:id="rId3"/>
    <p:sldLayoutId id="2147486862" r:id="rId4"/>
    <p:sldLayoutId id="2147486863" r:id="rId5"/>
    <p:sldLayoutId id="2147486864" r:id="rId6"/>
    <p:sldLayoutId id="2147486865" r:id="rId7"/>
    <p:sldLayoutId id="2147486866" r:id="rId8"/>
    <p:sldLayoutId id="2147486867" r:id="rId9"/>
    <p:sldLayoutId id="2147486868" r:id="rId10"/>
    <p:sldLayoutId id="214748686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Prostokąt 1"/>
          <p:cNvSpPr>
            <a:spLocks noChangeArrowheads="1"/>
          </p:cNvSpPr>
          <p:nvPr/>
        </p:nvSpPr>
        <p:spPr bwMode="auto">
          <a:xfrm>
            <a:off x="558800" y="1651000"/>
            <a:ext cx="77216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 dirty="0">
                <a:latin typeface="Arial" pitchFamily="34" charset="0"/>
              </a:rPr>
              <a:t>Informacja o stanie wdrażania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 dirty="0">
                <a:latin typeface="Arial" pitchFamily="34" charset="0"/>
              </a:rPr>
              <a:t>Regionalnego Programu Operacyjnego Województwa Kujawsko-Pomorskiego</a:t>
            </a:r>
            <a:br>
              <a:rPr lang="pl-PL" altLang="pl-PL" sz="2400" b="1" dirty="0">
                <a:latin typeface="Arial" pitchFamily="34" charset="0"/>
              </a:rPr>
            </a:br>
            <a:r>
              <a:rPr lang="pl-PL" altLang="pl-PL" sz="2400" b="1" dirty="0">
                <a:latin typeface="Arial" pitchFamily="34" charset="0"/>
              </a:rPr>
              <a:t> w zakresie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 dirty="0">
                <a:latin typeface="Arial" pitchFamily="34" charset="0"/>
              </a:rPr>
              <a:t>Europejskiego Funduszu Rozwoju Regionalnego </a:t>
            </a:r>
            <a:br>
              <a:rPr lang="pl-PL" altLang="pl-PL" sz="2400" b="1" dirty="0">
                <a:latin typeface="Arial" pitchFamily="34" charset="0"/>
              </a:rPr>
            </a:br>
            <a:r>
              <a:rPr lang="pl-PL" altLang="pl-PL" sz="2400" b="1" dirty="0">
                <a:latin typeface="Arial" pitchFamily="34" charset="0"/>
              </a:rPr>
              <a:t>stan na dzień 22.11.2018</a:t>
            </a:r>
            <a:endParaRPr lang="pl-PL" altLang="pl-PL" sz="2400" dirty="0">
              <a:latin typeface="Arial" pitchFamily="34" charset="0"/>
            </a:endParaRPr>
          </a:p>
        </p:txBody>
      </p:sp>
      <p:sp>
        <p:nvSpPr>
          <p:cNvPr id="101380" name="pole tekstowe 2"/>
          <p:cNvSpPr txBox="1">
            <a:spLocks noChangeArrowheads="1"/>
          </p:cNvSpPr>
          <p:nvPr/>
        </p:nvSpPr>
        <p:spPr bwMode="auto">
          <a:xfrm>
            <a:off x="292100" y="6019800"/>
            <a:ext cx="8597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itchFamily="34" charset="0"/>
              </a:rPr>
              <a:t>Toruń 27.11.2018</a:t>
            </a:r>
          </a:p>
        </p:txBody>
      </p:sp>
      <p:pic>
        <p:nvPicPr>
          <p:cNvPr id="7" name="Obraz 6" descr="efrr kolor podpis.jpg">
            <a:extLst>
              <a:ext uri="{FF2B5EF4-FFF2-40B4-BE49-F238E27FC236}">
                <a16:creationId xmlns:a16="http://schemas.microsoft.com/office/drawing/2014/main" id="{8502399F-C813-43DF-9087-EAB522D553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92100" y="231362"/>
            <a:ext cx="4096042" cy="6918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Symbol zastępczy zawartości 6"/>
          <p:cNvGraphicFramePr>
            <a:graphicFrameLocks/>
          </p:cNvGraphicFramePr>
          <p:nvPr/>
        </p:nvGraphicFramePr>
        <p:xfrm>
          <a:off x="301625" y="1025525"/>
          <a:ext cx="8424863" cy="504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24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1" u="none" strike="noStrike" dirty="0">
                          <a:effectLst/>
                        </a:rPr>
                        <a:t>Tryb konkursowy - liczba ogłoszonych konkursów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Czcionka tekstu podstawowego"/>
                      </a:endParaRPr>
                    </a:p>
                  </a:txBody>
                  <a:tcPr marL="9525" marR="9525" marT="954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Obraz 5" descr="efrr kolor podpis.jpg">
            <a:extLst>
              <a:ext uri="{FF2B5EF4-FFF2-40B4-BE49-F238E27FC236}">
                <a16:creationId xmlns:a16="http://schemas.microsoft.com/office/drawing/2014/main" id="{02B47512-F0DA-401A-B90B-7620F9E776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DDFBC3B3-B827-4B9A-BDA9-FE34AE5DD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593980"/>
              </p:ext>
            </p:extLst>
          </p:nvPr>
        </p:nvGraphicFramePr>
        <p:xfrm>
          <a:off x="767556" y="1620998"/>
          <a:ext cx="7493000" cy="495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1409321679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58400525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539372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15363094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595085191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2015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2016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2017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2018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Narastająco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45948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5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46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73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85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209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9792056"/>
                  </a:ext>
                </a:extLst>
              </a:tr>
            </a:tbl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41ECFCA8-F265-4189-9615-1D530EAE5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66" y="2446523"/>
            <a:ext cx="7669433" cy="35420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ymbol zastępczy zawartości 3">
            <a:extLst>
              <a:ext uri="{FF2B5EF4-FFF2-40B4-BE49-F238E27FC236}">
                <a16:creationId xmlns:a16="http://schemas.microsoft.com/office/drawing/2014/main" id="{D0B340B2-F211-420A-839E-92122353D1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621145"/>
              </p:ext>
            </p:extLst>
          </p:nvPr>
        </p:nvGraphicFramePr>
        <p:xfrm>
          <a:off x="504031" y="1060028"/>
          <a:ext cx="8135937" cy="792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35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16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u="none" strike="noStrike" dirty="0">
                          <a:effectLst/>
                        </a:rPr>
                        <a:t>Łączna liczba ogłoszonych konkursów do konkursów, w ramach których złożone zostały wnioski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/>
                        <a:latin typeface="Czcionka tekstu podstawowego"/>
                      </a:endParaRPr>
                    </a:p>
                  </a:txBody>
                  <a:tcPr marL="9524" marR="9524" marT="952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981680E8-61DE-41D2-A5AC-446219FD99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963334F2-F4E5-47BB-B65D-3D4896ED0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104395"/>
              </p:ext>
            </p:extLst>
          </p:nvPr>
        </p:nvGraphicFramePr>
        <p:xfrm>
          <a:off x="504030" y="1948780"/>
          <a:ext cx="8135937" cy="534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4216">
                  <a:extLst>
                    <a:ext uri="{9D8B030D-6E8A-4147-A177-3AD203B41FA5}">
                      <a16:colId xmlns:a16="http://schemas.microsoft.com/office/drawing/2014/main" val="1409638239"/>
                    </a:ext>
                  </a:extLst>
                </a:gridCol>
                <a:gridCol w="3931721">
                  <a:extLst>
                    <a:ext uri="{9D8B030D-6E8A-4147-A177-3AD203B41FA5}">
                      <a16:colId xmlns:a16="http://schemas.microsoft.com/office/drawing/2014/main" val="2836221341"/>
                    </a:ext>
                  </a:extLst>
                </a:gridCol>
              </a:tblGrid>
              <a:tr h="270919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Liczba ogłoszonych konkursów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209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99585222"/>
                  </a:ext>
                </a:extLst>
              </a:tr>
              <a:tr h="263442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Liczba konkursów, w ramach których wpłynęły wnioski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171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12591325"/>
                  </a:ext>
                </a:extLst>
              </a:tr>
            </a:tbl>
          </a:graphicData>
        </a:graphic>
      </p:graphicFrame>
      <p:pic>
        <p:nvPicPr>
          <p:cNvPr id="8" name="Obraz 7">
            <a:extLst>
              <a:ext uri="{FF2B5EF4-FFF2-40B4-BE49-F238E27FC236}">
                <a16:creationId xmlns:a16="http://schemas.microsoft.com/office/drawing/2014/main" id="{4155EC35-1EF5-4391-92A1-9562B941A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30" y="2759280"/>
            <a:ext cx="7998645" cy="323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87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FC79CF5A-462E-4E9E-9BA2-86D6925DA0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29673"/>
              </p:ext>
            </p:extLst>
          </p:nvPr>
        </p:nvGraphicFramePr>
        <p:xfrm>
          <a:off x="481013" y="1185863"/>
          <a:ext cx="8135937" cy="792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35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1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  <a:t>Liczba ogłoszonych konkursów w stosunku </a:t>
                      </a:r>
                      <a:b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</a:br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  <a:t>do liczby złożonych na</a:t>
                      </a:r>
                      <a:r>
                        <a:rPr lang="pl-PL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  <a:t> nie </a:t>
                      </a:r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  <a:t>wniosków </a:t>
                      </a:r>
                    </a:p>
                  </a:txBody>
                  <a:tcPr marL="9524" marR="9524" marT="952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261C2BAD-0901-4614-BD12-FF01E2F86C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5D26550-40C2-4339-89F1-40EAEF169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888354"/>
              </p:ext>
            </p:extLst>
          </p:nvPr>
        </p:nvGraphicFramePr>
        <p:xfrm>
          <a:off x="802481" y="2076014"/>
          <a:ext cx="7493000" cy="742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606969389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1771982515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300247393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314957644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212164126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2015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2016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2017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2018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Narastająco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4474581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5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46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73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85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209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207369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11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1357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347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423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2138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12216619"/>
                  </a:ext>
                </a:extLst>
              </a:tr>
            </a:tbl>
          </a:graphicData>
        </a:graphic>
      </p:graphicFrame>
      <p:pic>
        <p:nvPicPr>
          <p:cNvPr id="3" name="Obraz 2">
            <a:extLst>
              <a:ext uri="{FF2B5EF4-FFF2-40B4-BE49-F238E27FC236}">
                <a16:creationId xmlns:a16="http://schemas.microsoft.com/office/drawing/2014/main" id="{F2215A4B-0BE7-4EC3-8B86-E0C658850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740" y="3170357"/>
            <a:ext cx="6957369" cy="234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34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Symbol zastępczy zawartości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884268"/>
              </p:ext>
            </p:extLst>
          </p:nvPr>
        </p:nvGraphicFramePr>
        <p:xfrm>
          <a:off x="481013" y="1017588"/>
          <a:ext cx="8424862" cy="408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24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8540"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1" u="none" strike="noStrike" dirty="0">
                          <a:effectLst/>
                        </a:rPr>
                        <a:t>Wysokość alokacji  w ramach ogłoszonych konkursów (zł)</a:t>
                      </a:r>
                    </a:p>
                  </a:txBody>
                  <a:tcPr marL="9525" marR="9525" marT="95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2D5D71CC-85CC-4E04-A6B6-0C39155F86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723A985-6171-425F-A191-B53C2D993E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085035"/>
              </p:ext>
            </p:extLst>
          </p:nvPr>
        </p:nvGraphicFramePr>
        <p:xfrm>
          <a:off x="628650" y="1597273"/>
          <a:ext cx="7886699" cy="15902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9667">
                  <a:extLst>
                    <a:ext uri="{9D8B030D-6E8A-4147-A177-3AD203B41FA5}">
                      <a16:colId xmlns:a16="http://schemas.microsoft.com/office/drawing/2014/main" val="1809317935"/>
                    </a:ext>
                  </a:extLst>
                </a:gridCol>
                <a:gridCol w="1121911">
                  <a:extLst>
                    <a:ext uri="{9D8B030D-6E8A-4147-A177-3AD203B41FA5}">
                      <a16:colId xmlns:a16="http://schemas.microsoft.com/office/drawing/2014/main" val="1533831851"/>
                    </a:ext>
                  </a:extLst>
                </a:gridCol>
                <a:gridCol w="1299639">
                  <a:extLst>
                    <a:ext uri="{9D8B030D-6E8A-4147-A177-3AD203B41FA5}">
                      <a16:colId xmlns:a16="http://schemas.microsoft.com/office/drawing/2014/main" val="2439779413"/>
                    </a:ext>
                  </a:extLst>
                </a:gridCol>
                <a:gridCol w="1299639">
                  <a:extLst>
                    <a:ext uri="{9D8B030D-6E8A-4147-A177-3AD203B41FA5}">
                      <a16:colId xmlns:a16="http://schemas.microsoft.com/office/drawing/2014/main" val="2521227492"/>
                    </a:ext>
                  </a:extLst>
                </a:gridCol>
                <a:gridCol w="1632880">
                  <a:extLst>
                    <a:ext uri="{9D8B030D-6E8A-4147-A177-3AD203B41FA5}">
                      <a16:colId xmlns:a16="http://schemas.microsoft.com/office/drawing/2014/main" val="2734408024"/>
                    </a:ext>
                  </a:extLst>
                </a:gridCol>
                <a:gridCol w="1332963">
                  <a:extLst>
                    <a:ext uri="{9D8B030D-6E8A-4147-A177-3AD203B41FA5}">
                      <a16:colId xmlns:a16="http://schemas.microsoft.com/office/drawing/2014/main" val="1761117678"/>
                    </a:ext>
                  </a:extLst>
                </a:gridCol>
              </a:tblGrid>
              <a:tr h="21660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2015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2016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2017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2018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Narastająco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1556036"/>
                  </a:ext>
                </a:extLst>
              </a:tr>
              <a:tr h="740494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Wysokość alokacji w ogłoszonych konkursach (zł)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221 843 850,00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1 712 974 842,12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2 851 695 750,77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1 411 405 010,52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effectLst/>
                        </a:rPr>
                        <a:t>6 197 919 453,41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7231673"/>
                  </a:ext>
                </a:extLst>
              </a:tr>
              <a:tr h="633158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Kwota wykorzystanej alokacji (zł)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131 260 891,96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1 574 032 487,09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2 417 471 213,19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857 937 755,28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effectLst/>
                        </a:rPr>
                        <a:t>4 980 702 347,52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97777127"/>
                  </a:ext>
                </a:extLst>
              </a:tr>
            </a:tbl>
          </a:graphicData>
        </a:graphic>
      </p:graphicFrame>
      <p:pic>
        <p:nvPicPr>
          <p:cNvPr id="7" name="Obraz 6">
            <a:extLst>
              <a:ext uri="{FF2B5EF4-FFF2-40B4-BE49-F238E27FC236}">
                <a16:creationId xmlns:a16="http://schemas.microsoft.com/office/drawing/2014/main" id="{BC97481D-1C4F-4D10-9BA7-70F747CF6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83" y="3429000"/>
            <a:ext cx="8443432" cy="267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2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132AADE-C551-4FB9-ACA4-4362C79E7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729503"/>
              </p:ext>
            </p:extLst>
          </p:nvPr>
        </p:nvGraphicFramePr>
        <p:xfrm>
          <a:off x="940178" y="1373792"/>
          <a:ext cx="7263643" cy="2880511"/>
        </p:xfrm>
        <a:graphic>
          <a:graphicData uri="http://schemas.openxmlformats.org/drawingml/2006/table">
            <a:tbl>
              <a:tblPr/>
              <a:tblGrid>
                <a:gridCol w="2783756">
                  <a:extLst>
                    <a:ext uri="{9D8B030D-6E8A-4147-A177-3AD203B41FA5}">
                      <a16:colId xmlns:a16="http://schemas.microsoft.com/office/drawing/2014/main" val="2748250404"/>
                    </a:ext>
                  </a:extLst>
                </a:gridCol>
                <a:gridCol w="797357">
                  <a:extLst>
                    <a:ext uri="{9D8B030D-6E8A-4147-A177-3AD203B41FA5}">
                      <a16:colId xmlns:a16="http://schemas.microsoft.com/office/drawing/2014/main" val="1717341097"/>
                    </a:ext>
                  </a:extLst>
                </a:gridCol>
                <a:gridCol w="1426849">
                  <a:extLst>
                    <a:ext uri="{9D8B030D-6E8A-4147-A177-3AD203B41FA5}">
                      <a16:colId xmlns:a16="http://schemas.microsoft.com/office/drawing/2014/main" val="3473687832"/>
                    </a:ext>
                  </a:extLst>
                </a:gridCol>
                <a:gridCol w="671458">
                  <a:extLst>
                    <a:ext uri="{9D8B030D-6E8A-4147-A177-3AD203B41FA5}">
                      <a16:colId xmlns:a16="http://schemas.microsoft.com/office/drawing/2014/main" val="2531622358"/>
                    </a:ext>
                  </a:extLst>
                </a:gridCol>
                <a:gridCol w="1584223">
                  <a:extLst>
                    <a:ext uri="{9D8B030D-6E8A-4147-A177-3AD203B41FA5}">
                      <a16:colId xmlns:a16="http://schemas.microsoft.com/office/drawing/2014/main" val="2519568022"/>
                    </a:ext>
                  </a:extLst>
                </a:gridCol>
              </a:tblGrid>
              <a:tr h="44099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Struktura złożonych wniosków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29953"/>
                  </a:ext>
                </a:extLst>
              </a:tr>
              <a:tr h="867767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Liczba wniosków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wnioskowane dofinansowanie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Ponadto wnioski preselekcyjne: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60690"/>
                  </a:ext>
                </a:extLst>
              </a:tr>
              <a:tr h="426771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wnioski złożone do końca grudnia 2016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650 543 923,40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780 827 087,80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739245"/>
                  </a:ext>
                </a:extLst>
              </a:tr>
              <a:tr h="384094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wnioski złożone w 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3 419 521 086,83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75 831 664,75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552829"/>
                  </a:ext>
                </a:extLst>
              </a:tr>
              <a:tr h="384094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wnioski złożone w 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910 637 337,29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3316659"/>
                  </a:ext>
                </a:extLst>
              </a:tr>
              <a:tr h="367315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Razem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4 980 702 347,52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856 658 752,55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227533"/>
                  </a:ext>
                </a:extLst>
              </a:tr>
            </a:tbl>
          </a:graphicData>
        </a:graphic>
      </p:graphicFrame>
      <p:pic>
        <p:nvPicPr>
          <p:cNvPr id="4" name="Obraz 3" descr="efrr kolor podpis.jpg">
            <a:extLst>
              <a:ext uri="{FF2B5EF4-FFF2-40B4-BE49-F238E27FC236}">
                <a16:creationId xmlns:a16="http://schemas.microsoft.com/office/drawing/2014/main" id="{80890D2E-0003-4A74-8C76-571E77C22B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82769"/>
              </p:ext>
            </p:extLst>
          </p:nvPr>
        </p:nvGraphicFramePr>
        <p:xfrm>
          <a:off x="436562" y="1401763"/>
          <a:ext cx="8270875" cy="3731313"/>
        </p:xfrm>
        <a:graphic>
          <a:graphicData uri="http://schemas.openxmlformats.org/drawingml/2006/table">
            <a:tbl>
              <a:tblPr/>
              <a:tblGrid>
                <a:gridCol w="3354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8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8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01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Poziom wykorzystania alokacji w stosunku do konkursów i złożonych w nich wniosków 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2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EFRR 2014-2020</a:t>
                      </a:r>
                    </a:p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(z rezerwą wykonania)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Kurs euro 4,3307</a:t>
                      </a:r>
                    </a:p>
                  </a:txBody>
                  <a:tcPr marL="9525" marR="9525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Wykorzystanie alokacji</a:t>
                      </a:r>
                      <a:b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w złożonych wnioskach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21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5 924 759 611,87 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Wszystkie złożone wnioski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4 980 702 347,52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84,07%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Złożone wnioski preselekcyjne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856 658 752,55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14,46%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alokacji we wszystkich ogłoszonych konkursach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u="none" strike="noStrike" dirty="0">
                          <a:effectLst/>
                        </a:rPr>
                        <a:t>6 197 919 453,41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104,61%</a:t>
                      </a:r>
                      <a:endParaRPr lang="pl-PL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Umowy podpisane i w trakcie podpisywania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3 607 246 991,18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60,88%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F035CCA9-5523-4F6C-9065-363BC572C0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C493DF0-4F54-4EC9-BE6E-EA488CC6E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458842"/>
              </p:ext>
            </p:extLst>
          </p:nvPr>
        </p:nvGraphicFramePr>
        <p:xfrm>
          <a:off x="447675" y="1401763"/>
          <a:ext cx="8270875" cy="3731313"/>
        </p:xfrm>
        <a:graphic>
          <a:graphicData uri="http://schemas.openxmlformats.org/drawingml/2006/table">
            <a:tbl>
              <a:tblPr/>
              <a:tblGrid>
                <a:gridCol w="3354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8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8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01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Poziom wykorzystania alokacji w stosunku do konkursów i złożonych w nich wniosków 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2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EFRR 2014-2020</a:t>
                      </a:r>
                    </a:p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(bez rezerwy wykonania)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Kurs euro 4,3307</a:t>
                      </a:r>
                    </a:p>
                  </a:txBody>
                  <a:tcPr marL="9525" marR="9525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Wykorzystanie alokacji</a:t>
                      </a:r>
                      <a:b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w złożonych wnioskach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21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pl-PL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5 555 158 592,50 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Wszystkie złożone wnioski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4 980 702 347,52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89,66%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Złożone wnioski preselekcyjne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856 658 752,55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15,42%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alokacji we wszystkich ogłoszonych konkursach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u="none" strike="noStrike" dirty="0">
                          <a:effectLst/>
                        </a:rPr>
                        <a:t>6 197 919 453,41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111,57%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Umowy podpisane i w trakcie podpisywania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3 607 246 991,18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64,94%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Obraz 2" descr="efrr kolor podpis.jpg">
            <a:extLst>
              <a:ext uri="{FF2B5EF4-FFF2-40B4-BE49-F238E27FC236}">
                <a16:creationId xmlns:a16="http://schemas.microsoft.com/office/drawing/2014/main" id="{22DF310C-82D5-457B-BB2D-17ED553224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9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0091" y="1248456"/>
            <a:ext cx="8676000" cy="369332"/>
          </a:xfrm>
          <a:prstGeom prst="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0000"/>
                  <a:lumOff val="80000"/>
                </a:schemeClr>
              </a:gs>
              <a:gs pos="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ctr">
              <a:defRPr/>
            </a:pPr>
            <a:r>
              <a:rPr lang="pl-PL" dirty="0">
                <a:cs typeface="Arial" pitchFamily="34" charset="0"/>
              </a:rPr>
              <a:t>Umowy podpisane i planowane do podpisania</a:t>
            </a:r>
          </a:p>
        </p:txBody>
      </p:sp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516A3A55-B7F7-4376-A16D-667EE6747D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7F377A39-3617-4A8B-914B-3A5B57BB5B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7708234"/>
              </p:ext>
            </p:extLst>
          </p:nvPr>
        </p:nvGraphicFramePr>
        <p:xfrm>
          <a:off x="146567" y="1833231"/>
          <a:ext cx="8849152" cy="473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52BD76CA-8ED4-42AD-BAE3-FCA257160E89}"/>
              </a:ext>
            </a:extLst>
          </p:cNvPr>
          <p:cNvSpPr txBox="1"/>
          <p:nvPr/>
        </p:nvSpPr>
        <p:spPr>
          <a:xfrm>
            <a:off x="65903" y="1617788"/>
            <a:ext cx="15404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Stan na dzień: 22.11.2018 r.</a:t>
            </a:r>
          </a:p>
        </p:txBody>
      </p:sp>
    </p:spTree>
    <p:extLst>
      <p:ext uri="{BB962C8B-B14F-4D97-AF65-F5344CB8AC3E}">
        <p14:creationId xmlns:p14="http://schemas.microsoft.com/office/powerpoint/2010/main" val="3324431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41A239F-7624-43C1-BD99-52423CAAE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091" y="1248456"/>
            <a:ext cx="8676000" cy="369332"/>
          </a:xfrm>
          <a:prstGeom prst="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0000"/>
                  <a:lumOff val="80000"/>
                </a:schemeClr>
              </a:gs>
              <a:gs pos="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ctr">
              <a:defRPr/>
            </a:pPr>
            <a:r>
              <a:rPr lang="pl-PL" dirty="0">
                <a:cs typeface="Arial" pitchFamily="34" charset="0"/>
              </a:rPr>
              <a:t>Wypłaty (BGK - w tym zaliczki)</a:t>
            </a:r>
          </a:p>
        </p:txBody>
      </p:sp>
      <p:pic>
        <p:nvPicPr>
          <p:cNvPr id="4" name="Obraz 3" descr="efrr kolor podpis.jpg">
            <a:extLst>
              <a:ext uri="{FF2B5EF4-FFF2-40B4-BE49-F238E27FC236}">
                <a16:creationId xmlns:a16="http://schemas.microsoft.com/office/drawing/2014/main" id="{E1FEA98D-E83D-4A89-B7D9-C2189F402A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3D811202-6E12-4749-B4F3-4F1464DD17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498803"/>
              </p:ext>
            </p:extLst>
          </p:nvPr>
        </p:nvGraphicFramePr>
        <p:xfrm>
          <a:off x="146567" y="1833233"/>
          <a:ext cx="8865628" cy="4699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ED0960E9-6952-44A0-8904-11197328B87B}"/>
              </a:ext>
            </a:extLst>
          </p:cNvPr>
          <p:cNvSpPr txBox="1"/>
          <p:nvPr/>
        </p:nvSpPr>
        <p:spPr>
          <a:xfrm>
            <a:off x="65902" y="1617788"/>
            <a:ext cx="15569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Stan na dzień: 22.11.2018 r.</a:t>
            </a:r>
          </a:p>
        </p:txBody>
      </p:sp>
    </p:spTree>
    <p:extLst>
      <p:ext uri="{BB962C8B-B14F-4D97-AF65-F5344CB8AC3E}">
        <p14:creationId xmlns:p14="http://schemas.microsoft.com/office/powerpoint/2010/main" val="893468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A3CB962-9FF0-432D-921E-D7FC3810E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327" y="1129014"/>
            <a:ext cx="8873866" cy="369332"/>
          </a:xfrm>
          <a:prstGeom prst="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0000"/>
                  <a:lumOff val="80000"/>
                </a:schemeClr>
              </a:gs>
              <a:gs pos="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b"/>
            <a:r>
              <a:rPr lang="pl-PL" dirty="0"/>
              <a:t>Terminowość rozliczania wniosków o płatność </a:t>
            </a:r>
            <a:endParaRPr lang="pl-PL" dirty="0">
              <a:latin typeface="Arial" panose="020B0604020202020204" pitchFamily="34" charset="0"/>
            </a:endParaRPr>
          </a:p>
        </p:txBody>
      </p:sp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559FE126-8EC3-4BAF-979F-FA6BDF8F2E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E6563B2D-4CD3-4719-B33B-BFAC0E1B5B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893658"/>
              </p:ext>
            </p:extLst>
          </p:nvPr>
        </p:nvGraphicFramePr>
        <p:xfrm>
          <a:off x="138327" y="1780918"/>
          <a:ext cx="8873867" cy="47913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3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8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05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1774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wg daty zatwierdzenia</a:t>
                      </a:r>
                      <a:endParaRPr lang="pl-PL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W terminie</a:t>
                      </a:r>
                      <a:endParaRPr lang="pl-PL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Po terminie</a:t>
                      </a:r>
                      <a:endParaRPr lang="pl-PL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Razem</a:t>
                      </a:r>
                      <a:endParaRPr lang="pl-PL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% po terminie</a:t>
                      </a:r>
                      <a:endParaRPr lang="pl-PL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45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zaliczkowe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481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29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510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5,69%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5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pośrednie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359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34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393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8,65%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45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końcowe</a:t>
                      </a:r>
                      <a:endParaRPr lang="pl-PL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88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10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98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10,20%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45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suma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928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73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1001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7,29%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52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5811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 dirty="0">
                          <a:effectLst/>
                        </a:rPr>
                        <a:t> Średnia liczba dni powszednich od daty wpłynięcia wniosku do daty wypłaty</a:t>
                      </a:r>
                      <a:endParaRPr lang="pl-PL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98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Wniosek zaliczkowy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13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1F4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50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Wniosek pośredni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20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80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u="none" strike="noStrike" dirty="0">
                          <a:effectLst/>
                        </a:rPr>
                        <a:t>Wniosek końcowy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4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389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pole tekstowe 1"/>
          <p:cNvSpPr txBox="1">
            <a:spLocks noChangeArrowheads="1"/>
          </p:cNvSpPr>
          <p:nvPr/>
        </p:nvSpPr>
        <p:spPr bwMode="auto">
          <a:xfrm>
            <a:off x="3238500" y="2476500"/>
            <a:ext cx="55372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i="1" dirty="0">
                <a:latin typeface="Arial" pitchFamily="34" charset="0"/>
              </a:rPr>
              <a:t>Dziękuję za uwagę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 i="1" dirty="0">
              <a:latin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i="1" dirty="0">
                <a:latin typeface="Arial" pitchFamily="34" charset="0"/>
              </a:rPr>
              <a:t>Agnieszka Tuczyńska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 i="1" dirty="0">
              <a:latin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i="1" dirty="0">
                <a:latin typeface="Arial" pitchFamily="34" charset="0"/>
              </a:rPr>
              <a:t>Dyrektor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i="1" dirty="0">
                <a:latin typeface="Arial" pitchFamily="34" charset="0"/>
              </a:rPr>
              <a:t>Departament Wdrażania Europejskiego Funduszu Rozwoju Regionalnego</a:t>
            </a:r>
          </a:p>
        </p:txBody>
      </p:sp>
      <p:pic>
        <p:nvPicPr>
          <p:cNvPr id="3" name="Obraz 2" descr="efrr kolor podpis.jpg">
            <a:extLst>
              <a:ext uri="{FF2B5EF4-FFF2-40B4-BE49-F238E27FC236}">
                <a16:creationId xmlns:a16="http://schemas.microsoft.com/office/drawing/2014/main" id="{6A10D38D-53EB-453D-84B8-D1A2DE46AC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unduszeEuropejskiePrezentacjaTemplat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41BC98EB-B254-48DE-A757-86CC93C6277F}"/>
    </a:ext>
  </a:extLst>
</a:theme>
</file>

<file path=ppt/theme/theme2.xml><?xml version="1.0" encoding="utf-8"?>
<a:theme xmlns:a="http://schemas.openxmlformats.org/drawingml/2006/main" name="Infrastruktura i Środowisko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D7BFAF85-3AFF-408A-9214-9771CA74E33C}"/>
    </a:ext>
  </a:extLst>
</a:theme>
</file>

<file path=ppt/theme/theme3.xml><?xml version="1.0" encoding="utf-8"?>
<a:theme xmlns:a="http://schemas.openxmlformats.org/drawingml/2006/main" name="Inteligentny Rozwo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D7262E80-C742-4C3A-B4FD-B9DFB2A85E65}"/>
    </a:ext>
  </a:extLst>
</a:theme>
</file>

<file path=ppt/theme/theme4.xml><?xml version="1.0" encoding="utf-8"?>
<a:theme xmlns:a="http://schemas.openxmlformats.org/drawingml/2006/main" name="Rozwój Polski Wschodnie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5D6DABCB-300B-4583-9DC2-84BDBB033C22}"/>
    </a:ext>
  </a:extLst>
</a:theme>
</file>

<file path=ppt/theme/theme5.xml><?xml version="1.0" encoding="utf-8"?>
<a:theme xmlns:a="http://schemas.openxmlformats.org/drawingml/2006/main" name="Wiedza Edukacja Rozwo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53FA2FB3-9C38-4B68-A4DF-76B77B12EB81}"/>
    </a:ext>
  </a:extLst>
</a:theme>
</file>

<file path=ppt/theme/theme6.xml><?xml version="1.0" encoding="utf-8"?>
<a:theme xmlns:a="http://schemas.openxmlformats.org/drawingml/2006/main" name="Polska Cyfrow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A4A928A6-969B-40E6-93A8-BBEF1A2F6A09}"/>
    </a:ext>
  </a:extLst>
</a:theme>
</file>

<file path=ppt/theme/theme7.xml><?xml version="1.0" encoding="utf-8"?>
<a:theme xmlns:a="http://schemas.openxmlformats.org/drawingml/2006/main" name="Programy Regionalne">
  <a:themeElements>
    <a:clrScheme name="Niestandardowy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92000801-0B03-4AC3-8040-626073FD01A7}"/>
    </a:ext>
  </a:extLst>
</a:theme>
</file>

<file path=ppt/theme/theme8.xml><?xml version="1.0" encoding="utf-8"?>
<a:theme xmlns:a="http://schemas.openxmlformats.org/drawingml/2006/main" name="Pomoc Techniczn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F455CDD5-C0D5-4F1E-9423-3AD99BE16955}"/>
    </a:ext>
  </a:extLst>
</a:theme>
</file>

<file path=ppt/theme/theme9.xml><?xml version="1.0" encoding="utf-8"?>
<a:theme xmlns:a="http://schemas.openxmlformats.org/drawingml/2006/main" name="1_Programy Regionalne">
  <a:themeElements>
    <a:clrScheme name="Niestandardowy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92000801-0B03-4AC3-8040-626073FD01A7}"/>
    </a:ext>
  </a:extLst>
</a:theme>
</file>

<file path=ppt/theme/theme10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FunduszeEuropejskiePrezentacjaTemplate</Template>
  <TotalTime>3115</TotalTime>
  <Words>446</Words>
  <Application>Microsoft Office PowerPoint</Application>
  <PresentationFormat>Pokaz na ekranie (4:3)</PresentationFormat>
  <Paragraphs>170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9</vt:i4>
      </vt:variant>
      <vt:variant>
        <vt:lpstr>Tytuły slajdów</vt:lpstr>
      </vt:variant>
      <vt:variant>
        <vt:i4>12</vt:i4>
      </vt:variant>
    </vt:vector>
  </HeadingPairs>
  <TitlesOfParts>
    <vt:vector size="24" baseType="lpstr">
      <vt:lpstr>Arial</vt:lpstr>
      <vt:lpstr>Calibri</vt:lpstr>
      <vt:lpstr>Czcionka tekstu podstawowego</vt:lpstr>
      <vt:lpstr>FunduszeEuropejskiePrezentacjaTemplate</vt:lpstr>
      <vt:lpstr>Infrastruktura i Środowisko</vt:lpstr>
      <vt:lpstr>Inteligentny Rozwoj</vt:lpstr>
      <vt:lpstr>Rozwój Polski Wschodniej</vt:lpstr>
      <vt:lpstr>Wiedza Edukacja Rozwoj</vt:lpstr>
      <vt:lpstr>Polska Cyfrowa</vt:lpstr>
      <vt:lpstr>Programy Regionalne</vt:lpstr>
      <vt:lpstr>Pomoc Techniczna</vt:lpstr>
      <vt:lpstr>1_Programy Regionalne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j.zakrzewska</dc:creator>
  <cp:lastModifiedBy>Agnieszka Tuczyńska</cp:lastModifiedBy>
  <cp:revision>622</cp:revision>
  <cp:lastPrinted>2017-06-14T10:19:04Z</cp:lastPrinted>
  <dcterms:created xsi:type="dcterms:W3CDTF">2015-01-15T11:10:57Z</dcterms:created>
  <dcterms:modified xsi:type="dcterms:W3CDTF">2018-11-26T08:41:33Z</dcterms:modified>
</cp:coreProperties>
</file>