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8" r:id="rId2"/>
    <p:sldMasterId id="2147483710" r:id="rId3"/>
    <p:sldMasterId id="2147483758" r:id="rId4"/>
    <p:sldMasterId id="2147483770" r:id="rId5"/>
    <p:sldMasterId id="2147483722" r:id="rId6"/>
    <p:sldMasterId id="2147483734" r:id="rId7"/>
    <p:sldMasterId id="2147483746" r:id="rId8"/>
    <p:sldMasterId id="2147486858" r:id="rId9"/>
  </p:sldMasterIdLst>
  <p:notesMasterIdLst>
    <p:notesMasterId r:id="rId23"/>
  </p:notesMasterIdLst>
  <p:handoutMasterIdLst>
    <p:handoutMasterId r:id="rId24"/>
  </p:handoutMasterIdLst>
  <p:sldIdLst>
    <p:sldId id="260" r:id="rId10"/>
    <p:sldId id="298" r:id="rId11"/>
    <p:sldId id="299" r:id="rId12"/>
    <p:sldId id="319" r:id="rId13"/>
    <p:sldId id="315" r:id="rId14"/>
    <p:sldId id="326" r:id="rId15"/>
    <p:sldId id="328" r:id="rId16"/>
    <p:sldId id="321" r:id="rId17"/>
    <p:sldId id="317" r:id="rId18"/>
    <p:sldId id="327" r:id="rId19"/>
    <p:sldId id="329" r:id="rId20"/>
    <p:sldId id="331" r:id="rId21"/>
    <p:sldId id="282" r:id="rId22"/>
  </p:sldIdLst>
  <p:sldSz cx="9144000" cy="6858000" type="screen4x3"/>
  <p:notesSz cx="6797675" cy="9926638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bara Jesionowska" initials="BJ" lastIdx="10" clrIdx="0">
    <p:extLst/>
  </p:cmAuthor>
  <p:cmAuthor id="2" name="Joanna Zimoląg" initials="JZ" lastIdx="4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14" d="100"/>
          <a:sy n="114" d="100"/>
        </p:scale>
        <p:origin x="150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pl-PL"/>
              <a:t>Przyrost kontraktacji RPO WK-P (P - prognoza, R - realizacja)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pl-PL"/>
        </a:p>
      </c:txPr>
    </c:title>
    <c:autoTitleDeleted val="0"/>
    <c:plotArea>
      <c:layout>
        <c:manualLayout>
          <c:layoutTarget val="inner"/>
          <c:xMode val="edge"/>
          <c:yMode val="edge"/>
          <c:x val="3.5268588641961821E-2"/>
          <c:y val="9.4832366777424043E-2"/>
          <c:w val="0.95009177042028181"/>
          <c:h val="0.787945101998809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'kontraktacja+certyfikacja'!$C$5</c:f>
              <c:strCache>
                <c:ptCount val="1"/>
                <c:pt idx="0">
                  <c:v>w danym okresie</c:v>
                </c:pt>
              </c:strCache>
            </c:strRef>
          </c:tx>
          <c:spPr>
            <a:solidFill>
              <a:schemeClr val="accent1"/>
            </a:solidFill>
            <a:ln w="63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E21-4293-BC1F-332AD79E25A8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E21-4293-BC1F-332AD79E25A8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E21-4293-BC1F-332AD79E25A8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E21-4293-BC1F-332AD79E25A8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E21-4293-BC1F-332AD79E25A8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E21-4293-BC1F-332AD79E25A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'kontraktacja+certyfikacja'!$D$4:$K$4</c:f>
              <c:strCache>
                <c:ptCount val="8"/>
                <c:pt idx="0">
                  <c:v>do 31.12.2016</c:v>
                </c:pt>
                <c:pt idx="1">
                  <c:v>2017</c:v>
                </c:pt>
                <c:pt idx="2">
                  <c:v>2018</c:v>
                </c:pt>
                <c:pt idx="3">
                  <c:v>31.03.2019 (R)</c:v>
                </c:pt>
                <c:pt idx="4">
                  <c:v>I kw. 2019 (P)</c:v>
                </c:pt>
                <c:pt idx="5">
                  <c:v>II kw. 2019 (P)</c:v>
                </c:pt>
                <c:pt idx="6">
                  <c:v>III kw. 2019 (P)</c:v>
                </c:pt>
                <c:pt idx="7">
                  <c:v>IV kw. 2019 (P)</c:v>
                </c:pt>
              </c:strCache>
            </c:strRef>
          </c:cat>
          <c:val>
            <c:numRef>
              <c:f>'kontraktacja+certyfikacja'!$D$5:$K$5</c:f>
              <c:numCache>
                <c:formatCode>0%</c:formatCode>
                <c:ptCount val="8"/>
                <c:pt idx="0">
                  <c:v>0.04</c:v>
                </c:pt>
                <c:pt idx="1">
                  <c:v>0.38</c:v>
                </c:pt>
                <c:pt idx="2">
                  <c:v>0.15</c:v>
                </c:pt>
                <c:pt idx="3" formatCode="0.0%">
                  <c:v>3.2800000000000003E-2</c:v>
                </c:pt>
                <c:pt idx="4">
                  <c:v>0.04</c:v>
                </c:pt>
                <c:pt idx="5">
                  <c:v>0.05</c:v>
                </c:pt>
                <c:pt idx="6">
                  <c:v>0.04</c:v>
                </c:pt>
                <c:pt idx="7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7E21-4293-BC1F-332AD79E25A8}"/>
            </c:ext>
          </c:extLst>
        </c:ser>
        <c:ser>
          <c:idx val="1"/>
          <c:order val="1"/>
          <c:tx>
            <c:strRef>
              <c:f>'kontraktacja+certyfikacja'!$C$6</c:f>
              <c:strCache>
                <c:ptCount val="1"/>
                <c:pt idx="0">
                  <c:v>narastająco</c:v>
                </c:pt>
              </c:strCache>
            </c:strRef>
          </c:tx>
          <c:spPr>
            <a:solidFill>
              <a:schemeClr val="accent2"/>
            </a:solidFill>
            <a:ln w="63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7E21-4293-BC1F-332AD79E25A8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7E21-4293-BC1F-332AD79E25A8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7E21-4293-BC1F-332AD79E25A8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4-7E21-4293-BC1F-332AD79E25A8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6-7E21-4293-BC1F-332AD79E25A8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8-7E21-4293-BC1F-332AD79E25A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'kontraktacja+certyfikacja'!$D$4:$K$4</c:f>
              <c:strCache>
                <c:ptCount val="8"/>
                <c:pt idx="0">
                  <c:v>do 31.12.2016</c:v>
                </c:pt>
                <c:pt idx="1">
                  <c:v>2017</c:v>
                </c:pt>
                <c:pt idx="2">
                  <c:v>2018</c:v>
                </c:pt>
                <c:pt idx="3">
                  <c:v>31.03.2019 (R)</c:v>
                </c:pt>
                <c:pt idx="4">
                  <c:v>I kw. 2019 (P)</c:v>
                </c:pt>
                <c:pt idx="5">
                  <c:v>II kw. 2019 (P)</c:v>
                </c:pt>
                <c:pt idx="6">
                  <c:v>III kw. 2019 (P)</c:v>
                </c:pt>
                <c:pt idx="7">
                  <c:v>IV kw. 2019 (P)</c:v>
                </c:pt>
              </c:strCache>
            </c:strRef>
          </c:cat>
          <c:val>
            <c:numRef>
              <c:f>'kontraktacja+certyfikacja'!$D$6:$K$6</c:f>
              <c:numCache>
                <c:formatCode>0%</c:formatCode>
                <c:ptCount val="8"/>
                <c:pt idx="0">
                  <c:v>0.04</c:v>
                </c:pt>
                <c:pt idx="1">
                  <c:v>0.42</c:v>
                </c:pt>
                <c:pt idx="2">
                  <c:v>0.56999999999999995</c:v>
                </c:pt>
                <c:pt idx="3" formatCode="0.0%">
                  <c:v>0.6018</c:v>
                </c:pt>
                <c:pt idx="4">
                  <c:v>0.61</c:v>
                </c:pt>
                <c:pt idx="5">
                  <c:v>0.66</c:v>
                </c:pt>
                <c:pt idx="6">
                  <c:v>0.7</c:v>
                </c:pt>
                <c:pt idx="7">
                  <c:v>0.76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7E21-4293-BC1F-332AD79E25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0"/>
        <c:axId val="415647176"/>
        <c:axId val="415645216"/>
      </c:barChart>
      <c:catAx>
        <c:axId val="415647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pl-PL"/>
          </a:p>
        </c:txPr>
        <c:crossAx val="415645216"/>
        <c:crosses val="autoZero"/>
        <c:auto val="1"/>
        <c:lblAlgn val="ctr"/>
        <c:lblOffset val="100"/>
        <c:noMultiLvlLbl val="0"/>
      </c:catAx>
      <c:valAx>
        <c:axId val="415645216"/>
        <c:scaling>
          <c:orientation val="minMax"/>
          <c:max val="0.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pl-PL"/>
          </a:p>
        </c:txPr>
        <c:crossAx val="415647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latin typeface="Arial Narrow" panose="020B0606020202030204" pitchFamily="34" charset="0"/>
        </a:defRPr>
      </a:pPr>
      <a:endParaRPr lang="pl-PL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pl-PL" b="1">
                <a:latin typeface="Arial Narrow" panose="020B0606020202030204" pitchFamily="34" charset="0"/>
              </a:rPr>
              <a:t>Przyrost</a:t>
            </a:r>
            <a:r>
              <a:rPr lang="pl-PL" b="1" baseline="0">
                <a:latin typeface="Arial Narrow" panose="020B0606020202030204" pitchFamily="34" charset="0"/>
              </a:rPr>
              <a:t> certyfikacji RPO WK-P 2014-2020 w latach 2016-2018 oraz prognoza na 2019 r. (R- realizacja, P - prognoza)</a:t>
            </a:r>
            <a:endParaRPr lang="pl-PL" b="1">
              <a:latin typeface="Arial Narrow" panose="020B060602020203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'kontraktacja+certyfikacja'!$C$37</c:f>
              <c:strCache>
                <c:ptCount val="1"/>
                <c:pt idx="0">
                  <c:v>w danym okresie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6350">
              <a:solidFill>
                <a:schemeClr val="tx1"/>
              </a:solidFill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chemeClr val="accent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894-4A4E-A9D5-079E3A5ACCCA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894-4A4E-A9D5-079E3A5ACCCA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894-4A4E-A9D5-079E3A5ACCCA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894-4A4E-A9D5-079E3A5ACCCA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894-4A4E-A9D5-079E3A5ACCC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pl-PL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'kontraktacja+certyfikacja'!$D$36:$K$36</c:f>
              <c:strCache>
                <c:ptCount val="8"/>
                <c:pt idx="0">
                  <c:v>do 31.12.2016</c:v>
                </c:pt>
                <c:pt idx="1">
                  <c:v>2017</c:v>
                </c:pt>
                <c:pt idx="2">
                  <c:v>2018</c:v>
                </c:pt>
                <c:pt idx="3">
                  <c:v>31.03.2019 (R)</c:v>
                </c:pt>
                <c:pt idx="4">
                  <c:v>I kw. 2019 (P)</c:v>
                </c:pt>
                <c:pt idx="5">
                  <c:v>II kw. 2019 (P)</c:v>
                </c:pt>
                <c:pt idx="6">
                  <c:v>III kw. 2019 (P)</c:v>
                </c:pt>
                <c:pt idx="7">
                  <c:v>IV kw. 2019 (P)</c:v>
                </c:pt>
              </c:strCache>
            </c:strRef>
          </c:cat>
          <c:val>
            <c:numRef>
              <c:f>'kontraktacja+certyfikacja'!$D$37:$K$37</c:f>
              <c:numCache>
                <c:formatCode>0%</c:formatCode>
                <c:ptCount val="8"/>
                <c:pt idx="0">
                  <c:v>0.01</c:v>
                </c:pt>
                <c:pt idx="1">
                  <c:v>0.05</c:v>
                </c:pt>
                <c:pt idx="2" formatCode="0.0%">
                  <c:v>0.10199999999999999</c:v>
                </c:pt>
                <c:pt idx="3" formatCode="0.0%">
                  <c:v>2.98E-2</c:v>
                </c:pt>
                <c:pt idx="4" formatCode="0.0%">
                  <c:v>0.02</c:v>
                </c:pt>
                <c:pt idx="5" formatCode="0.0%">
                  <c:v>0.03</c:v>
                </c:pt>
                <c:pt idx="6" formatCode="0.0%">
                  <c:v>3.7999999999999999E-2</c:v>
                </c:pt>
                <c:pt idx="7" formatCode="0.0%">
                  <c:v>4.5999999999999999E-2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894-4A4E-A9D5-079E3A5ACCCA}"/>
            </c:ext>
          </c:extLst>
        </c:ser>
        <c:ser>
          <c:idx val="1"/>
          <c:order val="1"/>
          <c:tx>
            <c:strRef>
              <c:f>'kontraktacja+certyfikacja'!$C$38</c:f>
              <c:strCache>
                <c:ptCount val="1"/>
                <c:pt idx="0">
                  <c:v>narastająco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chemeClr val="accent2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3894-4A4E-A9D5-079E3A5ACCCA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3894-4A4E-A9D5-079E3A5ACCCA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3894-4A4E-A9D5-079E3A5ACCCA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3894-4A4E-A9D5-079E3A5ACCCA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4-3894-4A4E-A9D5-079E3A5ACCC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'kontraktacja+certyfikacja'!$D$36:$K$36</c:f>
              <c:strCache>
                <c:ptCount val="8"/>
                <c:pt idx="0">
                  <c:v>do 31.12.2016</c:v>
                </c:pt>
                <c:pt idx="1">
                  <c:v>2017</c:v>
                </c:pt>
                <c:pt idx="2">
                  <c:v>2018</c:v>
                </c:pt>
                <c:pt idx="3">
                  <c:v>31.03.2019 (R)</c:v>
                </c:pt>
                <c:pt idx="4">
                  <c:v>I kw. 2019 (P)</c:v>
                </c:pt>
                <c:pt idx="5">
                  <c:v>II kw. 2019 (P)</c:v>
                </c:pt>
                <c:pt idx="6">
                  <c:v>III kw. 2019 (P)</c:v>
                </c:pt>
                <c:pt idx="7">
                  <c:v>IV kw. 2019 (P)</c:v>
                </c:pt>
              </c:strCache>
            </c:strRef>
          </c:cat>
          <c:val>
            <c:numRef>
              <c:f>'kontraktacja+certyfikacja'!$D$38:$K$38</c:f>
              <c:numCache>
                <c:formatCode>0%</c:formatCode>
                <c:ptCount val="8"/>
                <c:pt idx="0">
                  <c:v>0.01</c:v>
                </c:pt>
                <c:pt idx="1">
                  <c:v>0.06</c:v>
                </c:pt>
                <c:pt idx="2" formatCode="0.0%">
                  <c:v>0.16400000000000001</c:v>
                </c:pt>
                <c:pt idx="3" formatCode="0.0%">
                  <c:v>0.19359999999999999</c:v>
                </c:pt>
                <c:pt idx="4" formatCode="0.0%">
                  <c:v>0.184</c:v>
                </c:pt>
                <c:pt idx="5" formatCode="0.0%">
                  <c:v>0.214</c:v>
                </c:pt>
                <c:pt idx="6" formatCode="0.0%">
                  <c:v>0.252</c:v>
                </c:pt>
                <c:pt idx="7" formatCode="0.0%">
                  <c:v>0.29799999999999999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3894-4A4E-A9D5-079E3A5ACC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0"/>
        <c:axId val="415643648"/>
        <c:axId val="415647568"/>
      </c:barChart>
      <c:lineChart>
        <c:grouping val="standard"/>
        <c:varyColors val="0"/>
        <c:ser>
          <c:idx val="2"/>
          <c:order val="2"/>
          <c:tx>
            <c:strRef>
              <c:f>'kontraktacja+certyfikacja'!$C$39</c:f>
              <c:strCache>
                <c:ptCount val="1"/>
                <c:pt idx="0">
                  <c:v>n+3 na 2019 r.</c:v>
                </c:pt>
              </c:strCache>
            </c:strRef>
          </c:tx>
          <c:spPr>
            <a:ln w="381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00B050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pl-PL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4-DB14-4AAD-B18F-BF701CD0CEEA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3894-4A4E-A9D5-079E3A5ACCCA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3894-4A4E-A9D5-079E3A5ACCCA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3894-4A4E-A9D5-079E3A5ACCCA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3894-4A4E-A9D5-079E3A5ACCCA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3894-4A4E-A9D5-079E3A5ACCCA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3894-4A4E-A9D5-079E3A5ACCCA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3894-4A4E-A9D5-079E3A5ACCC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'kontraktacja+certyfikacja'!$D$36:$K$36</c:f>
              <c:strCache>
                <c:ptCount val="8"/>
                <c:pt idx="0">
                  <c:v>do 31.12.2016</c:v>
                </c:pt>
                <c:pt idx="1">
                  <c:v>2017</c:v>
                </c:pt>
                <c:pt idx="2">
                  <c:v>2018</c:v>
                </c:pt>
                <c:pt idx="3">
                  <c:v>31.03.2019 (R)</c:v>
                </c:pt>
                <c:pt idx="4">
                  <c:v>I kw. 2019 (P)</c:v>
                </c:pt>
                <c:pt idx="5">
                  <c:v>II kw. 2019 (P)</c:v>
                </c:pt>
                <c:pt idx="6">
                  <c:v>III kw. 2019 (P)</c:v>
                </c:pt>
                <c:pt idx="7">
                  <c:v>IV kw. 2019 (P)</c:v>
                </c:pt>
              </c:strCache>
            </c:strRef>
          </c:cat>
          <c:val>
            <c:numRef>
              <c:f>'kontraktacja+certyfikacja'!$D$39:$K$39</c:f>
              <c:numCache>
                <c:formatCode>0.0%</c:formatCode>
                <c:ptCount val="8"/>
                <c:pt idx="0">
                  <c:v>0.23899999999999999</c:v>
                </c:pt>
                <c:pt idx="1">
                  <c:v>0.23899999999999999</c:v>
                </c:pt>
                <c:pt idx="2">
                  <c:v>0.23899999999999999</c:v>
                </c:pt>
                <c:pt idx="3">
                  <c:v>0.23899999999999999</c:v>
                </c:pt>
                <c:pt idx="4">
                  <c:v>0.23899999999999999</c:v>
                </c:pt>
                <c:pt idx="5">
                  <c:v>0.23899999999999999</c:v>
                </c:pt>
                <c:pt idx="6">
                  <c:v>0.23899999999999999</c:v>
                </c:pt>
                <c:pt idx="7">
                  <c:v>0.23899999999999999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E-3894-4A4E-A9D5-079E3A5ACCCA}"/>
            </c:ext>
          </c:extLst>
        </c:ser>
        <c:ser>
          <c:idx val="3"/>
          <c:order val="3"/>
          <c:tx>
            <c:strRef>
              <c:f>'kontraktacja+certyfikacja'!$C$40</c:f>
              <c:strCache>
                <c:ptCount val="1"/>
                <c:pt idx="0">
                  <c:v>prognoza MIiR na 2019 r.</c:v>
                </c:pt>
              </c:strCache>
            </c:strRef>
          </c:tx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rgbClr val="FF0000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pl-PL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5-DB14-4AAD-B18F-BF701CD0CEEA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3894-4A4E-A9D5-079E3A5ACCCA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3894-4A4E-A9D5-079E3A5ACCCA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3894-4A4E-A9D5-079E3A5ACCCA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3894-4A4E-A9D5-079E3A5ACCCA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3894-4A4E-A9D5-079E3A5ACCCA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3894-4A4E-A9D5-079E3A5ACCCA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3894-4A4E-A9D5-079E3A5ACCC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'kontraktacja+certyfikacja'!$D$36:$K$36</c:f>
              <c:strCache>
                <c:ptCount val="8"/>
                <c:pt idx="0">
                  <c:v>do 31.12.2016</c:v>
                </c:pt>
                <c:pt idx="1">
                  <c:v>2017</c:v>
                </c:pt>
                <c:pt idx="2">
                  <c:v>2018</c:v>
                </c:pt>
                <c:pt idx="3">
                  <c:v>31.03.2019 (R)</c:v>
                </c:pt>
                <c:pt idx="4">
                  <c:v>I kw. 2019 (P)</c:v>
                </c:pt>
                <c:pt idx="5">
                  <c:v>II kw. 2019 (P)</c:v>
                </c:pt>
                <c:pt idx="6">
                  <c:v>III kw. 2019 (P)</c:v>
                </c:pt>
                <c:pt idx="7">
                  <c:v>IV kw. 2019 (P)</c:v>
                </c:pt>
              </c:strCache>
            </c:strRef>
          </c:cat>
          <c:val>
            <c:numRef>
              <c:f>'kontraktacja+certyfikacja'!$D$40:$K$40</c:f>
              <c:numCache>
                <c:formatCode>0.0%</c:formatCode>
                <c:ptCount val="8"/>
                <c:pt idx="0">
                  <c:v>0.33</c:v>
                </c:pt>
                <c:pt idx="1">
                  <c:v>0.33</c:v>
                </c:pt>
                <c:pt idx="2">
                  <c:v>0.33</c:v>
                </c:pt>
                <c:pt idx="3">
                  <c:v>0.33</c:v>
                </c:pt>
                <c:pt idx="4">
                  <c:v>0.33</c:v>
                </c:pt>
                <c:pt idx="5">
                  <c:v>0.33</c:v>
                </c:pt>
                <c:pt idx="6">
                  <c:v>0.33</c:v>
                </c:pt>
                <c:pt idx="7">
                  <c:v>0.33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7-3894-4A4E-A9D5-079E3A5ACC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5643648"/>
        <c:axId val="415647568"/>
      </c:lineChart>
      <c:catAx>
        <c:axId val="415643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pl-PL"/>
          </a:p>
        </c:txPr>
        <c:crossAx val="415647568"/>
        <c:crosses val="autoZero"/>
        <c:auto val="1"/>
        <c:lblAlgn val="ctr"/>
        <c:lblOffset val="100"/>
        <c:noMultiLvlLbl val="0"/>
      </c:catAx>
      <c:valAx>
        <c:axId val="415647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pl-PL"/>
          </a:p>
        </c:txPr>
        <c:crossAx val="415643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70F4D-F70E-41F0-9289-5566AC6B8FEB}" type="datetimeFigureOut">
              <a:rPr lang="pl-PL" smtClean="0"/>
              <a:t>11.04.2019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F2F97-32D3-4367-9A9F-94777C73FBC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2044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C8F94-2FDD-4AF2-AE0A-F0DB7D4C10EA}" type="datetimeFigureOut">
              <a:rPr lang="pl-PL" smtClean="0"/>
              <a:t>11.04.2019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77612"/>
            <a:ext cx="5438775" cy="3907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203A1B-AA88-47C2-96F0-74777AD500D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67306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836EC-8483-43C8-869E-C852A9F6E30E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289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836EC-8483-43C8-869E-C852A9F6E30E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3128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836EC-8483-43C8-869E-C852A9F6E30E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3751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836EC-8483-43C8-869E-C852A9F6E30E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5246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836EC-8483-43C8-869E-C852A9F6E30E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1048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836EC-8483-43C8-869E-C852A9F6E30E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9662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836EC-8483-43C8-869E-C852A9F6E30E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44967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836EC-8483-43C8-869E-C852A9F6E30E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2497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4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65454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AD30E-AFBF-4E8A-B340-05CD01361EB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49469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60590-67F6-464A-8A1D-CB4B62042C1D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974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1C08E-7634-44AF-90D5-FF4E9132199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5180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-111125"/>
            <a:ext cx="4648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dodać podtytuł</a:t>
            </a:r>
          </a:p>
        </p:txBody>
      </p:sp>
      <p:sp>
        <p:nvSpPr>
          <p:cNvPr id="6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9848078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-111125"/>
            <a:ext cx="4648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dodać podtytuł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3020108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39721-D989-4DA4-9A04-A632C06E455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1367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CE3DB-8749-4E42-BE64-1BA5A12430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84548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AB68B-1C54-475E-B7A2-3A2E2DAB70B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83589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FEE09-7BED-420E-B4FA-F89EE00002F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3956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78346-844E-4E2F-A9BB-B2C7026BC9E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80294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5DF60-5638-4048-9EB4-9F7713F3161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690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9313791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D2375-7EEE-4D16-95A7-8EAD39FD1CC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62116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50CD1-91B5-4B37-91A5-37C956DEBC5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53423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15888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E0050-B31C-4D2B-8EC4-61096BC0F95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4415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-114300"/>
            <a:ext cx="4659312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dodać podtytuł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8009209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-114300"/>
            <a:ext cx="4659312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dodać podtytuł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0517645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ACF38-CF20-46A5-B7CC-F236431AF54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62266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30D8D-D52B-48C6-98F3-0C3B19814AF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50351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F0656-DCF1-417F-9701-80B5DA88D93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54939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91617-1B67-44C3-81E4-28D194DC3DF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0015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5D6F1-9A3B-4B12-892F-91852B835D9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0568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CFD25-5440-454A-94CF-4E723A2EB5A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64721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A2CAF-2516-4B27-9EF5-0EF4A1948D3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98649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E162A-0A19-4A4D-89C0-DEA4F1DCF90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9212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9E1D8-5034-426F-8060-E920F54884B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10672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-136525"/>
            <a:ext cx="42481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D19A1-02BB-4B94-A567-6B7D0D8D858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42593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dodać podtytuł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043148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dodać podtytuł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552646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87F37-5ACB-4157-8A4D-000A60C7E02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36952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C342F-0EC2-4DB3-A950-163C0538E13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18899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663" y="-119063"/>
            <a:ext cx="4237037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262D0-ADF8-4D69-81E1-6406DBA892B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76733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DCC29-BAC1-493E-ABB9-6EEDABF5066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2877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48635-E7FB-42B5-A650-7F50365D8D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7929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06528-8ACC-4EBB-B935-DED8E0B7255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80392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4F9F7-E0B2-46C2-9FF9-9B0679812C4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010059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079AC-D5ED-488F-A02E-99D139E0B66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58740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62CE2-A265-490A-8E65-CB6A6706EF6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88793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88" y="-149225"/>
            <a:ext cx="4183062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7D4DC-EF97-4DC5-99B1-6515A6B4A1F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256323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>
                <a:solidFill>
                  <a:schemeClr val="bg1"/>
                </a:solidFill>
              </a:rPr>
              <a:t>Kliknij, aby dodać tytuł prezentacji</a:t>
            </a: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dodać podtytuł</a:t>
            </a:r>
          </a:p>
        </p:txBody>
      </p:sp>
    </p:spTree>
    <p:extLst>
      <p:ext uri="{BB962C8B-B14F-4D97-AF65-F5344CB8AC3E}">
        <p14:creationId xmlns:p14="http://schemas.microsoft.com/office/powerpoint/2010/main" val="29651124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>
                <a:solidFill>
                  <a:schemeClr val="bg1"/>
                </a:solidFill>
              </a:rPr>
              <a:t>Kliknij, aby dodać tytuł prezentacji</a:t>
            </a: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dodać podtytuł</a:t>
            </a:r>
          </a:p>
        </p:txBody>
      </p:sp>
    </p:spTree>
    <p:extLst>
      <p:ext uri="{BB962C8B-B14F-4D97-AF65-F5344CB8AC3E}">
        <p14:creationId xmlns:p14="http://schemas.microsoft.com/office/powerpoint/2010/main" val="8621676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A8B65-B117-4E77-BF6D-3523D289CD7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510907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7D89C-61C2-49A0-B8A9-8F4E393F314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285250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13B1E-B3C6-4989-9149-53B8FFBAFD6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2846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2EBA3-BA9B-4A6D-A4F1-A2718A697BC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36147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5B809-015E-40F9-822F-06A3B318885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37192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00149-2046-4AAA-AB65-36C7406AF4B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67595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8DC6F-ED80-4EEF-BEBA-1866B040B10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53376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C875B-DAFC-47C0-A7DC-188177D46F4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02250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BB5B8-D60E-46B4-8BB4-B6F31D7848C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576988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-139700"/>
            <a:ext cx="4300538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05A4-DDA6-4614-A03D-0EF804E88B1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115077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dodać podtytuł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2063833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dodać podtytuł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55426476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765F3-D731-4533-BB78-A184367E6E8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792876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CFC3A-8297-46F4-A887-B9921314B9D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7097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079D2-DAC9-4E20-851E-CE8B21B6904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972523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8E4B8-21F4-4525-89EC-87A051C4167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975793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C2C22-59F7-47BB-960A-F2AFDA70E13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707841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B7536-FE89-4246-83DF-EBA15D4ADCD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851169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05565-8BD2-40C7-A99C-017C7E794FB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607369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E6C51-CDCD-4A4A-A220-CE0F69A7334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4056172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9A89E-DD90-4B21-9B08-B5105B1430D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467091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09F90-A8CD-4464-B2AC-BCE81623E9A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25076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>
                <a:solidFill>
                  <a:schemeClr val="bg1"/>
                </a:solidFill>
              </a:rPr>
              <a:t>Kliknij, aby dodać tytuł prezentacji</a:t>
            </a: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dodać podtytuł</a:t>
            </a:r>
          </a:p>
        </p:txBody>
      </p:sp>
    </p:spTree>
    <p:extLst>
      <p:ext uri="{BB962C8B-B14F-4D97-AF65-F5344CB8AC3E}">
        <p14:creationId xmlns:p14="http://schemas.microsoft.com/office/powerpoint/2010/main" val="21797112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>
                <a:solidFill>
                  <a:schemeClr val="bg1"/>
                </a:solidFill>
              </a:rPr>
              <a:t>Kliknij, aby dodać tytuł prezentacji</a:t>
            </a: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dodać podtytuł</a:t>
            </a:r>
          </a:p>
        </p:txBody>
      </p:sp>
    </p:spTree>
    <p:extLst>
      <p:ext uri="{BB962C8B-B14F-4D97-AF65-F5344CB8AC3E}">
        <p14:creationId xmlns:p14="http://schemas.microsoft.com/office/powerpoint/2010/main" val="230466270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4BEFB-0EFF-4EF7-AF9C-448A1F5E026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8316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9C3F8-AD38-48E7-B7A1-29FB3AE8E48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997895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A5C70-EE79-4D7A-867C-BF1BC943CE3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33755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221EA-6186-4668-A99A-7129FAF8E07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983091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AAB3C-43A9-4375-B096-4E42CCE34FA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887590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32BD4-F938-4683-A0E1-00C829AACDC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767531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D6EAF-ED4A-4094-BECD-CD3CF186E54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390504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67D14-C0A5-4C48-AD80-C20F593A9E1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992204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28FB-6F8E-412C-AF1B-EF4CC3BBC68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613629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ED2D4-80B3-431B-8621-7BDF0B00EB2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378342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>
                <a:solidFill>
                  <a:schemeClr val="bg1"/>
                </a:solidFill>
              </a:rPr>
              <a:t>Kliknij, aby dodać tytuł prezentacji</a:t>
            </a: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dodać podtytuł</a:t>
            </a:r>
          </a:p>
        </p:txBody>
      </p:sp>
    </p:spTree>
    <p:extLst>
      <p:ext uri="{BB962C8B-B14F-4D97-AF65-F5344CB8AC3E}">
        <p14:creationId xmlns:p14="http://schemas.microsoft.com/office/powerpoint/2010/main" val="368935213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>
                <a:solidFill>
                  <a:schemeClr val="bg1"/>
                </a:solidFill>
              </a:rPr>
              <a:t>Kliknij, aby dodać tytuł prezentacji</a:t>
            </a: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dodać podtytuł</a:t>
            </a:r>
          </a:p>
        </p:txBody>
      </p:sp>
    </p:spTree>
    <p:extLst>
      <p:ext uri="{BB962C8B-B14F-4D97-AF65-F5344CB8AC3E}">
        <p14:creationId xmlns:p14="http://schemas.microsoft.com/office/powerpoint/2010/main" val="3634384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F0D2F-9850-4DEB-A76C-6726BFCC788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84573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0B88C-3F67-4BDA-91F0-950BAFC8AD8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2446079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E7491-7E0A-43BD-B8CF-268B0264DBB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126296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BF84D-2729-46E1-88C5-15039427809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628857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D94E7-7D92-4681-9A99-CE2AE4B33F6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402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2AA5-93E9-452B-9AD6-16562361C70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377072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F8C49-5D99-440A-B1D8-93546FAB43C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163879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C39F5-73B8-435D-9B3D-4D3CA9180DA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640962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F5C49-8F94-4BFF-AF8E-637C4F532D8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187694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D7FC2-E2FB-42AD-A903-87F070F291F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147937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33987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16D88-A428-401B-B4E3-EBFFEA2AAFF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287282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>
                <a:solidFill>
                  <a:prstClr val="white"/>
                </a:solidFill>
              </a:rPr>
              <a:t>Kliknij, aby dodać tytuł prezentacji</a:t>
            </a: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dodać podtytuł</a:t>
            </a:r>
          </a:p>
        </p:txBody>
      </p:sp>
    </p:spTree>
    <p:extLst>
      <p:ext uri="{BB962C8B-B14F-4D97-AF65-F5344CB8AC3E}">
        <p14:creationId xmlns:p14="http://schemas.microsoft.com/office/powerpoint/2010/main" val="255745870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>
                <a:solidFill>
                  <a:prstClr val="white"/>
                </a:solidFill>
              </a:rPr>
              <a:t>Kliknij, aby dodać tytuł prezentacji</a:t>
            </a: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dodać podtytuł</a:t>
            </a:r>
          </a:p>
        </p:txBody>
      </p:sp>
    </p:spTree>
    <p:extLst>
      <p:ext uri="{BB962C8B-B14F-4D97-AF65-F5344CB8AC3E}">
        <p14:creationId xmlns:p14="http://schemas.microsoft.com/office/powerpoint/2010/main" val="355661087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50EA2-FA88-4259-BAB2-948145203D14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15883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1D504-64F3-426D-831C-7F090999B92A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13059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8BC1C-2F71-44DF-8E77-253686597B83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0207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89D65-7C36-422A-B162-E2949149A47A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1741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E4A5C-24CF-4FD1-977E-8249252D53D7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3449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16D4D-2201-449A-B7D5-CF08F2CB6D44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93864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738C-DB6E-4915-907D-D33C7235617C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17652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-11113"/>
            <a:ext cx="440055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8F410-1A8A-464D-95FE-7169A41AA5A8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786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7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30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33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image" Target="../media/image30.jpeg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  <a:endParaRPr lang="en-US" altLang="pl-PL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  <a:endParaRPr lang="en-US" alt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6DC8D6-4CE5-4CA5-8C53-85F7F1A14DD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68" r:id="rId1"/>
    <p:sldLayoutId id="2147486769" r:id="rId2"/>
    <p:sldLayoutId id="2147486770" r:id="rId3"/>
    <p:sldLayoutId id="2147486771" r:id="rId4"/>
    <p:sldLayoutId id="2147486772" r:id="rId5"/>
    <p:sldLayoutId id="2147486773" r:id="rId6"/>
    <p:sldLayoutId id="2147486774" r:id="rId7"/>
    <p:sldLayoutId id="2147486775" r:id="rId8"/>
    <p:sldLayoutId id="2147486776" r:id="rId9"/>
    <p:sldLayoutId id="2147486777" r:id="rId10"/>
    <p:sldLayoutId id="214748677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  <a:endParaRPr lang="en-US" altLang="pl-PL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  <a:endParaRPr lang="en-US" alt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B8DFBA-2E1A-4EB8-B4EB-401A9F49D44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80" r:id="rId1"/>
    <p:sldLayoutId id="2147486781" r:id="rId2"/>
    <p:sldLayoutId id="2147486782" r:id="rId3"/>
    <p:sldLayoutId id="2147486783" r:id="rId4"/>
    <p:sldLayoutId id="2147486784" r:id="rId5"/>
    <p:sldLayoutId id="2147486785" r:id="rId6"/>
    <p:sldLayoutId id="2147486786" r:id="rId7"/>
    <p:sldLayoutId id="2147486787" r:id="rId8"/>
    <p:sldLayoutId id="2147486788" r:id="rId9"/>
    <p:sldLayoutId id="2147486789" r:id="rId10"/>
    <p:sldLayoutId id="214748679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  <a:endParaRPr lang="en-US" altLang="pl-PL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  <a:endParaRPr lang="en-US" alt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8A95EB-D59B-4A68-9E1E-F7D8ED9A14B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91" r:id="rId1"/>
    <p:sldLayoutId id="2147486792" r:id="rId2"/>
    <p:sldLayoutId id="2147486793" r:id="rId3"/>
    <p:sldLayoutId id="2147486794" r:id="rId4"/>
    <p:sldLayoutId id="2147486795" r:id="rId5"/>
    <p:sldLayoutId id="2147486796" r:id="rId6"/>
    <p:sldLayoutId id="2147486797" r:id="rId7"/>
    <p:sldLayoutId id="2147486798" r:id="rId8"/>
    <p:sldLayoutId id="2147486799" r:id="rId9"/>
    <p:sldLayoutId id="2147486800" r:id="rId10"/>
    <p:sldLayoutId id="214748680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  <a:endParaRPr lang="en-US" altLang="pl-PL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  <a:endParaRPr lang="en-US" alt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E0DA476-8B57-4910-8B46-44324CB80A5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02" r:id="rId1"/>
    <p:sldLayoutId id="2147486803" r:id="rId2"/>
    <p:sldLayoutId id="2147486804" r:id="rId3"/>
    <p:sldLayoutId id="2147486805" r:id="rId4"/>
    <p:sldLayoutId id="2147486806" r:id="rId5"/>
    <p:sldLayoutId id="2147486807" r:id="rId6"/>
    <p:sldLayoutId id="2147486808" r:id="rId7"/>
    <p:sldLayoutId id="2147486809" r:id="rId8"/>
    <p:sldLayoutId id="2147486810" r:id="rId9"/>
    <p:sldLayoutId id="2147486811" r:id="rId10"/>
    <p:sldLayoutId id="214748681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  <a:endParaRPr lang="en-US" altLang="pl-PL"/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  <a:endParaRPr lang="en-US" alt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E7BAAF-AC43-433A-AE86-F2C07304FB0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13" r:id="rId1"/>
    <p:sldLayoutId id="2147486814" r:id="rId2"/>
    <p:sldLayoutId id="2147486815" r:id="rId3"/>
    <p:sldLayoutId id="2147486816" r:id="rId4"/>
    <p:sldLayoutId id="2147486817" r:id="rId5"/>
    <p:sldLayoutId id="2147486818" r:id="rId6"/>
    <p:sldLayoutId id="2147486819" r:id="rId7"/>
    <p:sldLayoutId id="2147486820" r:id="rId8"/>
    <p:sldLayoutId id="2147486821" r:id="rId9"/>
    <p:sldLayoutId id="2147486822" r:id="rId10"/>
    <p:sldLayoutId id="214748682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  <a:endParaRPr lang="en-US" altLang="pl-PL"/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  <a:endParaRPr lang="en-US" alt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012B95-6E58-4B9D-9D24-54465BC21AF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24" r:id="rId1"/>
    <p:sldLayoutId id="2147486825" r:id="rId2"/>
    <p:sldLayoutId id="2147486826" r:id="rId3"/>
    <p:sldLayoutId id="2147486827" r:id="rId4"/>
    <p:sldLayoutId id="2147486828" r:id="rId5"/>
    <p:sldLayoutId id="2147486829" r:id="rId6"/>
    <p:sldLayoutId id="2147486830" r:id="rId7"/>
    <p:sldLayoutId id="2147486831" r:id="rId8"/>
    <p:sldLayoutId id="2147486832" r:id="rId9"/>
    <p:sldLayoutId id="2147486833" r:id="rId10"/>
    <p:sldLayoutId id="214748683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  <a:endParaRPr lang="en-US" altLang="pl-PL"/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  <a:endParaRPr lang="en-US" alt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AF7632-EE95-4CAC-8C23-635969F0959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35" r:id="rId1"/>
    <p:sldLayoutId id="2147486836" r:id="rId2"/>
    <p:sldLayoutId id="2147486837" r:id="rId3"/>
    <p:sldLayoutId id="2147486838" r:id="rId4"/>
    <p:sldLayoutId id="2147486839" r:id="rId5"/>
    <p:sldLayoutId id="2147486840" r:id="rId6"/>
    <p:sldLayoutId id="2147486841" r:id="rId7"/>
    <p:sldLayoutId id="2147486842" r:id="rId8"/>
    <p:sldLayoutId id="2147486843" r:id="rId9"/>
    <p:sldLayoutId id="2147486844" r:id="rId10"/>
    <p:sldLayoutId id="214748684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  <a:endParaRPr lang="en-US" altLang="pl-PL"/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  <a:endParaRPr lang="en-US" alt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6DBA1F-A907-4B14-BBCA-431F78ED411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46" r:id="rId1"/>
    <p:sldLayoutId id="2147486847" r:id="rId2"/>
    <p:sldLayoutId id="2147486848" r:id="rId3"/>
    <p:sldLayoutId id="2147486849" r:id="rId4"/>
    <p:sldLayoutId id="2147486850" r:id="rId5"/>
    <p:sldLayoutId id="2147486851" r:id="rId6"/>
    <p:sldLayoutId id="2147486852" r:id="rId7"/>
    <p:sldLayoutId id="2147486853" r:id="rId8"/>
    <p:sldLayoutId id="2147486854" r:id="rId9"/>
    <p:sldLayoutId id="2147486855" r:id="rId10"/>
    <p:sldLayoutId id="2147486856" r:id="rId11"/>
    <p:sldLayoutId id="2147486857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  <a:endParaRPr lang="en-US" altLang="pl-PL"/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  <a:endParaRPr lang="en-US" alt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31E9F8-2FDD-4872-B4E3-423E9940936D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929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59" r:id="rId1"/>
    <p:sldLayoutId id="2147486860" r:id="rId2"/>
    <p:sldLayoutId id="2147486861" r:id="rId3"/>
    <p:sldLayoutId id="2147486862" r:id="rId4"/>
    <p:sldLayoutId id="2147486863" r:id="rId5"/>
    <p:sldLayoutId id="2147486864" r:id="rId6"/>
    <p:sldLayoutId id="2147486865" r:id="rId7"/>
    <p:sldLayoutId id="2147486866" r:id="rId8"/>
    <p:sldLayoutId id="2147486867" r:id="rId9"/>
    <p:sldLayoutId id="2147486868" r:id="rId10"/>
    <p:sldLayoutId id="214748686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Prostokąt 1"/>
          <p:cNvSpPr>
            <a:spLocks noChangeArrowheads="1"/>
          </p:cNvSpPr>
          <p:nvPr/>
        </p:nvSpPr>
        <p:spPr bwMode="auto">
          <a:xfrm>
            <a:off x="527342" y="2502020"/>
            <a:ext cx="77216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sz="24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Realizacja </a:t>
            </a:r>
            <a:br>
              <a:rPr lang="pl-PL" sz="24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4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Regionalnego Programu Operacyjnego </a:t>
            </a:r>
            <a:br>
              <a:rPr lang="pl-PL" sz="24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4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Województwa Kujawsko-Pomorskiego </a:t>
            </a:r>
            <a:br>
              <a:rPr lang="pl-PL" sz="24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4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 lata 2014-2020 </a:t>
            </a:r>
            <a:br>
              <a:rPr lang="pl-PL" sz="24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4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stan na 31 marca 2019 r.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pl-PL" sz="2400" dirty="0">
              <a:latin typeface="Bookman Old Style" panose="02050604050505020204" pitchFamily="18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pl-PL" sz="2400" dirty="0">
                <a:latin typeface="Bookman Old Style" panose="02050604050505020204" pitchFamily="18" charset="0"/>
                <a:cs typeface="Arial" panose="020B0604020202020204" pitchFamily="34" charset="0"/>
              </a:rPr>
              <a:t>Źródło: Centralny System Teleinformatyczny SL 2014/dane własne 31.03.2019 r.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l-PL" altLang="pl-PL" sz="2400" dirty="0">
              <a:latin typeface="Bookman Old Style" panose="02050604050505020204" pitchFamily="18" charset="0"/>
            </a:endParaRPr>
          </a:p>
        </p:txBody>
      </p:sp>
      <p:sp>
        <p:nvSpPr>
          <p:cNvPr id="101380" name="pole tekstowe 2"/>
          <p:cNvSpPr txBox="1">
            <a:spLocks noChangeArrowheads="1"/>
          </p:cNvSpPr>
          <p:nvPr/>
        </p:nvSpPr>
        <p:spPr bwMode="auto">
          <a:xfrm>
            <a:off x="292100" y="6019800"/>
            <a:ext cx="8597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dirty="0">
                <a:latin typeface="Bookman Old Style" panose="02050604050505020204" pitchFamily="18" charset="0"/>
              </a:rPr>
              <a:t>Toruń 12.04.2019</a:t>
            </a:r>
          </a:p>
        </p:txBody>
      </p:sp>
      <p:pic>
        <p:nvPicPr>
          <p:cNvPr id="7" name="Obraz 6" descr="efrr kolor podpis.jpg">
            <a:extLst>
              <a:ext uri="{FF2B5EF4-FFF2-40B4-BE49-F238E27FC236}">
                <a16:creationId xmlns:a16="http://schemas.microsoft.com/office/drawing/2014/main" id="{8502399F-C813-43DF-9087-EAB522D5532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92100" y="231362"/>
            <a:ext cx="4096042" cy="6918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E1C4301C-4758-4EEE-BCCD-8C35E41075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1186" y="294756"/>
            <a:ext cx="4192814" cy="436751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641A239F-7624-43C1-BD99-52423CAAE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91" y="1030273"/>
            <a:ext cx="8676000" cy="35394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ctr">
              <a:defRPr/>
            </a:pPr>
            <a:r>
              <a:rPr lang="pl-PL" sz="1700" b="1" dirty="0">
                <a:solidFill>
                  <a:schemeClr val="tx2"/>
                </a:solidFill>
                <a:cs typeface="Arial" pitchFamily="34" charset="0"/>
              </a:rPr>
              <a:t>Zatwierdzone wnioski o płatność w podziale na działania</a:t>
            </a:r>
            <a:r>
              <a:rPr lang="pl-PL" sz="1200" b="1" dirty="0">
                <a:solidFill>
                  <a:schemeClr val="tx2"/>
                </a:solidFill>
                <a:cs typeface="Arial" pitchFamily="34" charset="0"/>
              </a:rPr>
              <a:t> </a:t>
            </a:r>
            <a:r>
              <a:rPr lang="pl-PL" sz="1700" b="1" dirty="0">
                <a:solidFill>
                  <a:schemeClr val="tx2"/>
                </a:solidFill>
                <a:cs typeface="Arial" pitchFamily="34" charset="0"/>
              </a:rPr>
              <a:t>- EFS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082086"/>
              </p:ext>
            </p:extLst>
          </p:nvPr>
        </p:nvGraphicFramePr>
        <p:xfrm>
          <a:off x="362464" y="1384216"/>
          <a:ext cx="8443627" cy="44907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4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25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3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751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85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290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Oś / Działanie</a:t>
                      </a:r>
                      <a:endParaRPr lang="pl-PL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Alokacja z rezerwą wykonania (kurs euro z dnia 28.03.2019 r.: 4,2905 zł)</a:t>
                      </a:r>
                      <a:endParaRPr lang="pl-PL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Zatwierdzone wnioski o płatność</a:t>
                      </a:r>
                      <a:endParaRPr lang="pl-PL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1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Liczba</a:t>
                      </a:r>
                      <a:endParaRPr lang="pl-PL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Wkład UE</a:t>
                      </a:r>
                      <a:endParaRPr lang="pl-PL" sz="8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endParaRPr lang="pl-PL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901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  <a:latin typeface="+mj-lt"/>
                        </a:rPr>
                        <a:t>Działanie 8.1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342 067 915,09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143 406 551,63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41,92%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01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  <a:latin typeface="+mj-lt"/>
                        </a:rPr>
                        <a:t>Działanie 8.2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62 321 758,26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10 534 094,54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16,90%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01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  <a:latin typeface="+mj-lt"/>
                        </a:rPr>
                        <a:t>Działanie 8.3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46 832 559,74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26 783 078,58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57,19%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901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  <a:latin typeface="+mj-lt"/>
                        </a:rPr>
                        <a:t>Działanie 8.4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165 015 029,59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12 598 835,95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7,63%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901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  <a:latin typeface="+mj-lt"/>
                        </a:rPr>
                        <a:t>Działanie 8.5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46 233 424,42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2 642 053,36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5,71%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901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  <a:latin typeface="+mj-lt"/>
                        </a:rPr>
                        <a:t>Działanie 8.6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123 541 203,91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1 737 810,38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1,41%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901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effectLst/>
                        </a:rPr>
                        <a:t>SUMA OŚ 8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786 011 891,00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1067</a:t>
                      </a:r>
                    </a:p>
                  </a:txBody>
                  <a:tcPr marL="9525" marR="9525" marT="9525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197 702 424,44</a:t>
                      </a:r>
                    </a:p>
                  </a:txBody>
                  <a:tcPr marL="9525" marR="9525" marT="9525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25,15%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901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</a:rPr>
                        <a:t>Działanie 9.1 - ZIT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33 902 208,84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9525" marR="9525" marT="9525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2 556 868,67</a:t>
                      </a:r>
                    </a:p>
                  </a:txBody>
                  <a:tcPr marL="9525" marR="9525" marT="9525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7,54%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901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</a:rPr>
                        <a:t>Działanie 9.2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151 835 203,61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10 547 885,88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6,95%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901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</a:rPr>
                        <a:t>Działanie 9.3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260 736 693,85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36 671 154,35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14,06%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394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</a:rPr>
                        <a:t>Działanie 9.4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80 373 241,25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17 396 056,03</a:t>
                      </a:r>
                    </a:p>
                  </a:txBody>
                  <a:tcPr marL="9525" marR="9525" marT="9525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21,64%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133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effectLst/>
                        </a:rPr>
                        <a:t>SUMA OŚ 9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526 847 347,54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705</a:t>
                      </a:r>
                    </a:p>
                  </a:txBody>
                  <a:tcPr marL="9525" marR="9525" marT="9525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67 171 964,93</a:t>
                      </a:r>
                    </a:p>
                  </a:txBody>
                  <a:tcPr marL="9525" marR="9525" marT="9525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12,75%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728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  <a:latin typeface="+mj-lt"/>
                        </a:rPr>
                        <a:t>Działanie 10.1 - ZIT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61 152 261,54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9525" marR="9525" marT="9525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17 081 259,39</a:t>
                      </a:r>
                    </a:p>
                  </a:txBody>
                  <a:tcPr marL="9525" marR="9525" marT="9525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27,93%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792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  <a:latin typeface="+mj-lt"/>
                        </a:rPr>
                        <a:t>Działanie 10.2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302 790 159,85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30 309 482,96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10,01%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792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  <a:latin typeface="+mj-lt"/>
                        </a:rPr>
                        <a:t>Działanie 10.3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31 138 750,00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11 751 122,50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37,74%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805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  <a:latin typeface="+mj-lt"/>
                        </a:rPr>
                        <a:t>Działanie 10.4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167 905 448,62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7 846 007,74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4,67%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133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effectLst/>
                        </a:rPr>
                        <a:t>SUMA OŚ 10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562 986 620,01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649</a:t>
                      </a:r>
                    </a:p>
                  </a:txBody>
                  <a:tcPr marL="9525" marR="9525" marT="9525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66 987 872,59</a:t>
                      </a:r>
                    </a:p>
                  </a:txBody>
                  <a:tcPr marL="9525" marR="9525" marT="9525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11,90%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3307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</a:rPr>
                        <a:t>Działanie 11.1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137 790 953,04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12 454 082,71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9,04%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1111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effectLst/>
                        </a:rPr>
                        <a:t>SUMA OŚ 11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137 790 953,04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231</a:t>
                      </a:r>
                    </a:p>
                  </a:txBody>
                  <a:tcPr marL="9525" marR="9525" marT="9525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12 454 082,71</a:t>
                      </a:r>
                    </a:p>
                  </a:txBody>
                  <a:tcPr marL="9525" marR="9525" marT="9525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9,04%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3307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</a:rPr>
                        <a:t>Działanie 12.1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268 969 693,45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85 797 379,73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31,90%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026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</a:rPr>
                        <a:t>Działanie 12.2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17 180 000,00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5 329 002,22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31,02%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133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effectLst/>
                        </a:rPr>
                        <a:t>SUMA OŚ 12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286 149 693,45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zcionka tekstu podstawowego"/>
                        </a:rPr>
                        <a:t>91 126 381,95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31,85%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9686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effectLst/>
                        </a:rPr>
                        <a:t>SUMA RPO EFS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zcionka tekstu podstawowego"/>
                        </a:rPr>
                        <a:t>2 299 786 505,03</a:t>
                      </a:r>
                    </a:p>
                  </a:txBody>
                  <a:tcPr marL="0" marR="0" marT="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r" rtl="0" fontAlgn="t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2691</a:t>
                      </a:r>
                    </a:p>
                  </a:txBody>
                  <a:tcPr marL="9525" marR="9525" marT="9525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r" rtl="0" fontAlgn="t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435 442 726,62</a:t>
                      </a:r>
                    </a:p>
                  </a:txBody>
                  <a:tcPr marL="9525" marR="9525" marT="9525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zcionka tekstu podstawowego"/>
                        </a:rPr>
                        <a:t>18,93%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9674346"/>
      </p:ext>
    </p:extLst>
  </p:cSld>
  <p:clrMapOvr>
    <a:masterClrMapping/>
  </p:clrMapOvr>
  <p:transition spd="slow"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10A1EA11-4D78-46D5-AE7A-32C0E9624E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46E83-D161-4EA7-B1CB-5DE51DB61F46}" type="slidenum">
              <a:rPr lang="pl-PL" altLang="pl-PL" smtClean="0"/>
              <a:pPr>
                <a:defRPr/>
              </a:pPr>
              <a:t>11</a:t>
            </a:fld>
            <a:endParaRPr lang="pl-PL" altLang="pl-PL"/>
          </a:p>
        </p:txBody>
      </p:sp>
      <p:pic>
        <p:nvPicPr>
          <p:cNvPr id="4" name="Obraz 2">
            <a:extLst>
              <a:ext uri="{FF2B5EF4-FFF2-40B4-BE49-F238E27FC236}">
                <a16:creationId xmlns:a16="http://schemas.microsoft.com/office/drawing/2014/main" id="{A78A0BB8-6AC1-4D2B-AEAD-A8FA182D7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689" y="267305"/>
            <a:ext cx="3788734" cy="44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F27FE8EA-4088-40E8-8C8F-CD9807B7833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20930" y="1224473"/>
          <a:ext cx="7886697" cy="1191978"/>
        </p:xfrm>
        <a:graphic>
          <a:graphicData uri="http://schemas.openxmlformats.org/drawingml/2006/table">
            <a:tbl>
              <a:tblPr/>
              <a:tblGrid>
                <a:gridCol w="978641">
                  <a:extLst>
                    <a:ext uri="{9D8B030D-6E8A-4147-A177-3AD203B41FA5}">
                      <a16:colId xmlns:a16="http://schemas.microsoft.com/office/drawing/2014/main" val="1282237890"/>
                    </a:ext>
                  </a:extLst>
                </a:gridCol>
                <a:gridCol w="863507">
                  <a:extLst>
                    <a:ext uri="{9D8B030D-6E8A-4147-A177-3AD203B41FA5}">
                      <a16:colId xmlns:a16="http://schemas.microsoft.com/office/drawing/2014/main" val="1852589636"/>
                    </a:ext>
                  </a:extLst>
                </a:gridCol>
                <a:gridCol w="863507">
                  <a:extLst>
                    <a:ext uri="{9D8B030D-6E8A-4147-A177-3AD203B41FA5}">
                      <a16:colId xmlns:a16="http://schemas.microsoft.com/office/drawing/2014/main" val="3376776147"/>
                    </a:ext>
                  </a:extLst>
                </a:gridCol>
                <a:gridCol w="863507">
                  <a:extLst>
                    <a:ext uri="{9D8B030D-6E8A-4147-A177-3AD203B41FA5}">
                      <a16:colId xmlns:a16="http://schemas.microsoft.com/office/drawing/2014/main" val="4131691504"/>
                    </a:ext>
                  </a:extLst>
                </a:gridCol>
                <a:gridCol w="863507">
                  <a:extLst>
                    <a:ext uri="{9D8B030D-6E8A-4147-A177-3AD203B41FA5}">
                      <a16:colId xmlns:a16="http://schemas.microsoft.com/office/drawing/2014/main" val="2331605661"/>
                    </a:ext>
                  </a:extLst>
                </a:gridCol>
                <a:gridCol w="863507">
                  <a:extLst>
                    <a:ext uri="{9D8B030D-6E8A-4147-A177-3AD203B41FA5}">
                      <a16:colId xmlns:a16="http://schemas.microsoft.com/office/drawing/2014/main" val="3271822634"/>
                    </a:ext>
                  </a:extLst>
                </a:gridCol>
                <a:gridCol w="863507">
                  <a:extLst>
                    <a:ext uri="{9D8B030D-6E8A-4147-A177-3AD203B41FA5}">
                      <a16:colId xmlns:a16="http://schemas.microsoft.com/office/drawing/2014/main" val="1273821495"/>
                    </a:ext>
                  </a:extLst>
                </a:gridCol>
                <a:gridCol w="863507">
                  <a:extLst>
                    <a:ext uri="{9D8B030D-6E8A-4147-A177-3AD203B41FA5}">
                      <a16:colId xmlns:a16="http://schemas.microsoft.com/office/drawing/2014/main" val="2886424813"/>
                    </a:ext>
                  </a:extLst>
                </a:gridCol>
                <a:gridCol w="863507">
                  <a:extLst>
                    <a:ext uri="{9D8B030D-6E8A-4147-A177-3AD203B41FA5}">
                      <a16:colId xmlns:a16="http://schemas.microsoft.com/office/drawing/2014/main" val="2529296116"/>
                    </a:ext>
                  </a:extLst>
                </a:gridCol>
              </a:tblGrid>
              <a:tr h="397326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pl-P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Postęp w realizacji RPO WK-P 2014-2020 - % wykorzystanej alokacji programu we wnioskach przekazanych do KE (certyfikacja) - </a:t>
                      </a:r>
                      <a:br>
                        <a:rPr lang="pl-P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l-P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stan na 31.03.2019 r. oraz prognoza kwartalna na 2019 r.</a:t>
                      </a:r>
                    </a:p>
                  </a:txBody>
                  <a:tcPr marL="6408" marR="6408" marT="64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0889887"/>
                  </a:ext>
                </a:extLst>
              </a:tr>
              <a:tr h="13457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08" marR="6408" marT="64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wykorzystana alokacja programu (% wartości zacertyfikowanej w alokacji programu)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prognoza realizacji certyfikacji na 2019 r. (zgodnie z Planem Działań na 2019 r.)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6694870"/>
                  </a:ext>
                </a:extLst>
              </a:tr>
              <a:tr h="13457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 31.12.2016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31.03.2019 (R)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kw. 2019 (P)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 kw. 2019 (P)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III kw. 2019 (P)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 kw. 2019 (P)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5556695"/>
                  </a:ext>
                </a:extLst>
              </a:tr>
              <a:tr h="12817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 danym okresie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10,2%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3,0%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2,0%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354451"/>
                  </a:ext>
                </a:extLst>
              </a:tr>
              <a:tr h="13457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narastająco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16,4%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19,4%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18,4%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21,4%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25,2%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29,8%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9195346"/>
                  </a:ext>
                </a:extLst>
              </a:tr>
              <a:tr h="128170"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n+3 na 2019 r.</a:t>
                      </a:r>
                    </a:p>
                  </a:txBody>
                  <a:tcPr marL="6408" marR="6408" marT="64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23,9%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23,9%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23,9%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23,9%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23,9%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23,9%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23,9%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23,9%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5941917"/>
                  </a:ext>
                </a:extLst>
              </a:tr>
              <a:tr h="13457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prognoza MIiR na 2019 r.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33,0%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33,0%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33,0%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33,0%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33,0%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33,0%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33,0%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33,0%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6456217"/>
                  </a:ext>
                </a:extLst>
              </a:tr>
            </a:tbl>
          </a:graphicData>
        </a:graphic>
      </p:graphicFrame>
      <p:graphicFrame>
        <p:nvGraphicFramePr>
          <p:cNvPr id="7" name="Wykres 6">
            <a:extLst>
              <a:ext uri="{FF2B5EF4-FFF2-40B4-BE49-F238E27FC236}">
                <a16:creationId xmlns:a16="http://schemas.microsoft.com/office/drawing/2014/main" id="{808B7846-45F3-4664-B89C-9B6C3508404C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0" y="2416451"/>
          <a:ext cx="9144000" cy="4305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3936694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2">
            <a:extLst>
              <a:ext uri="{FF2B5EF4-FFF2-40B4-BE49-F238E27FC236}">
                <a16:creationId xmlns:a16="http://schemas.microsoft.com/office/drawing/2014/main" id="{468EDAFF-BEFE-4F99-B595-BC2F42AFC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689" y="267305"/>
            <a:ext cx="3788734" cy="44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6C693A9E-F005-4960-AE22-394986227B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525052"/>
              </p:ext>
            </p:extLst>
          </p:nvPr>
        </p:nvGraphicFramePr>
        <p:xfrm>
          <a:off x="83891" y="1823636"/>
          <a:ext cx="9020225" cy="4879160"/>
        </p:xfrm>
        <a:graphic>
          <a:graphicData uri="http://schemas.openxmlformats.org/drawingml/2006/table">
            <a:tbl>
              <a:tblPr/>
              <a:tblGrid>
                <a:gridCol w="627676">
                  <a:extLst>
                    <a:ext uri="{9D8B030D-6E8A-4147-A177-3AD203B41FA5}">
                      <a16:colId xmlns:a16="http://schemas.microsoft.com/office/drawing/2014/main" val="3428930966"/>
                    </a:ext>
                  </a:extLst>
                </a:gridCol>
                <a:gridCol w="428337">
                  <a:extLst>
                    <a:ext uri="{9D8B030D-6E8A-4147-A177-3AD203B41FA5}">
                      <a16:colId xmlns:a16="http://schemas.microsoft.com/office/drawing/2014/main" val="909032335"/>
                    </a:ext>
                  </a:extLst>
                </a:gridCol>
                <a:gridCol w="428337">
                  <a:extLst>
                    <a:ext uri="{9D8B030D-6E8A-4147-A177-3AD203B41FA5}">
                      <a16:colId xmlns:a16="http://schemas.microsoft.com/office/drawing/2014/main" val="3531585799"/>
                    </a:ext>
                  </a:extLst>
                </a:gridCol>
                <a:gridCol w="428337">
                  <a:extLst>
                    <a:ext uri="{9D8B030D-6E8A-4147-A177-3AD203B41FA5}">
                      <a16:colId xmlns:a16="http://schemas.microsoft.com/office/drawing/2014/main" val="506490273"/>
                    </a:ext>
                  </a:extLst>
                </a:gridCol>
                <a:gridCol w="428337">
                  <a:extLst>
                    <a:ext uri="{9D8B030D-6E8A-4147-A177-3AD203B41FA5}">
                      <a16:colId xmlns:a16="http://schemas.microsoft.com/office/drawing/2014/main" val="3278447848"/>
                    </a:ext>
                  </a:extLst>
                </a:gridCol>
                <a:gridCol w="428337">
                  <a:extLst>
                    <a:ext uri="{9D8B030D-6E8A-4147-A177-3AD203B41FA5}">
                      <a16:colId xmlns:a16="http://schemas.microsoft.com/office/drawing/2014/main" val="3518847531"/>
                    </a:ext>
                  </a:extLst>
                </a:gridCol>
                <a:gridCol w="425041">
                  <a:extLst>
                    <a:ext uri="{9D8B030D-6E8A-4147-A177-3AD203B41FA5}">
                      <a16:colId xmlns:a16="http://schemas.microsoft.com/office/drawing/2014/main" val="1269027272"/>
                    </a:ext>
                  </a:extLst>
                </a:gridCol>
                <a:gridCol w="353823">
                  <a:extLst>
                    <a:ext uri="{9D8B030D-6E8A-4147-A177-3AD203B41FA5}">
                      <a16:colId xmlns:a16="http://schemas.microsoft.com/office/drawing/2014/main" val="11158480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634112687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85571507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4683719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693669072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96467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990126348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239286051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4031394637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4243827396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4929498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3256314230"/>
                    </a:ext>
                  </a:extLst>
                </a:gridCol>
              </a:tblGrid>
              <a:tr h="32271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Regionalny Program Operacyjny </a:t>
                      </a:r>
                      <a:b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lata 2014-2020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Alokacja RPO - wkład UE (z rezerwą wykonania)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Nabory - liczba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Wnioski o dofinansowanie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Umowy o dofinansowanie (kontraktacja)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Wnioski o płatność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Certyfikacja - deklarowane wydatki </a:t>
                      </a:r>
                      <a:br>
                        <a:rPr lang="pl-PL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l-PL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do KE przez IZ RPO na 31.03.2019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295300"/>
                  </a:ext>
                </a:extLst>
              </a:tr>
              <a:tr h="72818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EFRR+EFS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EFRR 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EFS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EFRR+EFS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EFRR 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EFS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Liczba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Wkład UE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Liczba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Wkład UE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wykorzystanie alokacji RPO </a:t>
                      </a:r>
                      <a:br>
                        <a:rPr lang="pl-PL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l-PL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(wkładu UE) 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Liczba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Wkład UE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wykorzystanie alokacji RPO </a:t>
                      </a:r>
                      <a:br>
                        <a:rPr lang="pl-PL" sz="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l-PL" sz="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(wkładu UE) 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kwota wnioskowana w deklaracjach przesłanych do KE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kwota wnioskowana w deklaracjach przesłanych do KE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certyfikacja alokacji </a:t>
                      </a:r>
                      <a:br>
                        <a:rPr lang="pl-PL" sz="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l-PL" sz="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RPO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884544"/>
                  </a:ext>
                </a:extLst>
              </a:tr>
              <a:tr h="157221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województwa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EURO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PLN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szt.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PLN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szt.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PLN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[%]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szt.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PLN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[%]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EURO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PLN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[%]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2429913"/>
                  </a:ext>
                </a:extLst>
              </a:tr>
              <a:tr h="165495">
                <a:tc>
                  <a:txBody>
                    <a:bodyPr/>
                    <a:lstStyle/>
                    <a:p>
                      <a:pPr algn="l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Dolnośląskie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2 252 546 589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1 618 916 106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633 630 483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9 674 687 600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6 953 244 675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2 721 442 924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340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5 527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9 839 374 401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3 028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6 546 521 897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67,7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12 045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2 845 729 059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29,4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652 540 507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2 802 661 478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29,0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8612867"/>
                  </a:ext>
                </a:extLst>
              </a:tr>
              <a:tr h="165495">
                <a:tc>
                  <a:txBody>
                    <a:bodyPr/>
                    <a:lstStyle/>
                    <a:p>
                      <a:pPr algn="l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KUJAWSKO-POMORSKIE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1 903 540 287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1 368 083 592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535 456 695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8 175 705 533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5 875 919 028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2 299 786 505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2 503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6 569 417 176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1 648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4 920 245 172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60,18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5 495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1 443 588 630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17,66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368 483 412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1 582 636 255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19,36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801534"/>
                  </a:ext>
                </a:extLst>
              </a:tr>
              <a:tr h="165495">
                <a:tc>
                  <a:txBody>
                    <a:bodyPr/>
                    <a:lstStyle/>
                    <a:p>
                      <a:pPr algn="l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Lubelskiego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2 230 958 174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1 603 400 406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627 557 768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9 581 965 357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6 886 604 744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2 695 360 614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177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5 205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10 362 115 598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2 980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6 640 670 150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69,3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10 966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2 217 088 350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23,1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513 512 207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2 205 534 929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23,0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7421869"/>
                  </a:ext>
                </a:extLst>
              </a:tr>
              <a:tr h="165495">
                <a:tc>
                  <a:txBody>
                    <a:bodyPr/>
                    <a:lstStyle/>
                    <a:p>
                      <a:pPr algn="l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Lubuskie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906 929 693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651 814 747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255 114 946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3 895 263 031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2 799 544 338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1 095 718 693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1 375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3 983 074 855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834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2 779 385 841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71,4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3 530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887 514 011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22,8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211 197 605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907 093 713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23,3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15976"/>
                  </a:ext>
                </a:extLst>
              </a:tr>
              <a:tr h="165495">
                <a:tc>
                  <a:txBody>
                    <a:bodyPr/>
                    <a:lstStyle/>
                    <a:p>
                      <a:pPr algn="l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Łódzkie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2 256 049 115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1 621 433 387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634 615 728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9 689 730 949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6 964 056 397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2 725 674 552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371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4 524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9 749 126 785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2 367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6 396 261 108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66,0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10 712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2 010 354 596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20,7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457 650 024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1 965 606 853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20,3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933173"/>
                  </a:ext>
                </a:extLst>
              </a:tr>
              <a:tr h="165495">
                <a:tc>
                  <a:txBody>
                    <a:bodyPr/>
                    <a:lstStyle/>
                    <a:p>
                      <a:pPr algn="l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Małopolskie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2 878 215 972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2 068 587 710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809 628 262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12 361 937 600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8 884 584 214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3 477 353 385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371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5 504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15 249 958 533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2 826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8 687 090 844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70,3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9 972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2 834 588 812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22,9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666 113 414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2 860 957 113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23,1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913572"/>
                  </a:ext>
                </a:extLst>
              </a:tr>
              <a:tr h="165495">
                <a:tc>
                  <a:txBody>
                    <a:bodyPr/>
                    <a:lstStyle/>
                    <a:p>
                      <a:pPr algn="l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Mazowieckie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2 089 840 138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1 544 686 317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545 153 821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8 975 863 393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6 634 427 732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2 341 435 661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6 295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10 754 373 073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2 708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6 491 148 912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72,3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11 712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2 565 121 306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28,6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563 549 782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2 420 446 314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27,0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189396"/>
                  </a:ext>
                </a:extLst>
              </a:tr>
              <a:tr h="165495">
                <a:tc>
                  <a:txBody>
                    <a:bodyPr/>
                    <a:lstStyle/>
                    <a:p>
                      <a:pPr algn="l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Opolskie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944 967 792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679 152 913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265 814 879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4 058 636 667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2 916 961 761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1 141 674 905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165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1 780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4 231 496 644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1 077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3 173 027 883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78,2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4 858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1 464 455 334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36,1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337 123 450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1 447 945 218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35,7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7153807"/>
                  </a:ext>
                </a:extLst>
              </a:tr>
              <a:tr h="165495">
                <a:tc>
                  <a:txBody>
                    <a:bodyPr/>
                    <a:lstStyle/>
                    <a:p>
                      <a:pPr algn="l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Podkarpackie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2 114 243 760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1 519 517 194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594 726 566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9 080 676 949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6 526 326 348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2 554 350 601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194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5 048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10 782 057 518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2 376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6 092 754 445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67,1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10 320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2 919 223 309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32,1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662 933 224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2 847 298 197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31,4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429440"/>
                  </a:ext>
                </a:extLst>
              </a:tr>
              <a:tr h="165495">
                <a:tc>
                  <a:txBody>
                    <a:bodyPr/>
                    <a:lstStyle/>
                    <a:p>
                      <a:pPr algn="l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Podlaskie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1 213 595 877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872 217 214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341 378 663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5 212 394 292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3 746 172 934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1 466 221 358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483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3 812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5 874 624 481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1 522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3 206 842 748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61,5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4 778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1 038 164 459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19,9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234 328 371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1 006 440 353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19,3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5161683"/>
                  </a:ext>
                </a:extLst>
              </a:tr>
              <a:tr h="165495">
                <a:tc>
                  <a:txBody>
                    <a:bodyPr/>
                    <a:lstStyle/>
                    <a:p>
                      <a:pPr algn="l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Pomorskie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1 864 811 698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1 340 249 168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524 562 530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8 009 366 243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5 756 370 177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2 252 996 066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3 208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9 000 329 588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1 638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6 664 065 043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83,2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9 699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2 213 918 875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27,6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506 728 212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2 176 397 671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27,2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496662"/>
                  </a:ext>
                </a:extLst>
              </a:tr>
              <a:tr h="165495">
                <a:tc>
                  <a:txBody>
                    <a:bodyPr/>
                    <a:lstStyle/>
                    <a:p>
                      <a:pPr algn="l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Śląskie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3 476 937 134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2 498 891 499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978 045 635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14 933 444 991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10 732 738 988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4 200 706 002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384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8 017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17 143 119 580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3 510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9 621 624 419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64,4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12 009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3 150 054 660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21,1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721 874 814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3 100 452 326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20,8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801004"/>
                  </a:ext>
                </a:extLst>
              </a:tr>
              <a:tr h="165495">
                <a:tc>
                  <a:txBody>
                    <a:bodyPr/>
                    <a:lstStyle/>
                    <a:p>
                      <a:pPr algn="l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Świętokrzyskie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1 364 543 593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980 704 066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383 839 527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5 860 714 732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4 212 123 963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1 648 590 768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4 407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7 739 830 213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1 673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3 685 808 850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62,9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7 230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1 238 403 289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21,1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278 912 293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1 197 928 298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20,4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4073497"/>
                  </a:ext>
                </a:extLst>
              </a:tr>
              <a:tr h="165495">
                <a:tc>
                  <a:txBody>
                    <a:bodyPr/>
                    <a:lstStyle/>
                    <a:p>
                      <a:pPr algn="l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Warmińsko-Mazurskie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1 728 272 095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1 242 117 496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486 154 599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7 422 928 648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5 334 894 645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2 088 034 003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431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5 270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7 754 997 966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2 814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4 703 461 619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63,4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7 421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1 477 604 289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19,9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338 565 903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1 454 140 553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19,6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2863006"/>
                  </a:ext>
                </a:extLst>
              </a:tr>
              <a:tr h="165495">
                <a:tc>
                  <a:txBody>
                    <a:bodyPr/>
                    <a:lstStyle/>
                    <a:p>
                      <a:pPr algn="l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Wielkopolskie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2 450 206 417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1 760 975 177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689 231 240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10 523 636 561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7 563 388 385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2 960 248 176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249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5 588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12 990 126 483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2 422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7 515 797 016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71,4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9 533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2 730 530 026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25,9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696 299 757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2 990 607 456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28,4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2550876"/>
                  </a:ext>
                </a:extLst>
              </a:tr>
              <a:tr h="165495">
                <a:tc>
                  <a:txBody>
                    <a:bodyPr/>
                    <a:lstStyle/>
                    <a:p>
                      <a:pPr algn="l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Zachodniopomorskie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1 601 239 216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1 150 818 353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450 420 863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6 877 322 433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4 942 764 826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1 934 557 607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2 521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6 022 301 350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1 548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4 208 816 951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61,2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5 608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1 755 888 157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25,5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421 138 236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1 808 788 724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26,3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3118412"/>
                  </a:ext>
                </a:extLst>
              </a:tr>
              <a:tr h="256867">
                <a:tc>
                  <a:txBody>
                    <a:bodyPr/>
                    <a:lstStyle/>
                    <a:p>
                      <a:pPr algn="l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RAZEM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31 276 897 550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22 521 565 345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8 755 332 205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134 334 274 977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96 730 123 157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37 604 151 820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4 475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70 584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148 046 324 244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34 971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91 333 522 900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135 888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32 792 227 163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7 630 951 211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32 774 935 451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662218"/>
                  </a:ext>
                </a:extLst>
              </a:tr>
              <a:tr h="165495">
                <a:tc>
                  <a:txBody>
                    <a:bodyPr/>
                    <a:lstStyle/>
                    <a:p>
                      <a:pPr algn="l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73" marR="5073" marT="50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73" marR="5073" marT="5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udział % kuj-pom w ogólnej wartości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7,37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3,55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4,71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5,39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4,83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2884617"/>
                  </a:ext>
                </a:extLst>
              </a:tr>
              <a:tr h="220111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kurs euro na 28.03.2019 r.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4,2950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średnia dla województw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4 412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9 252 895 265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2 186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5 708 345 181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68,0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8 493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2 049 514 198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24,4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476 934 451</a:t>
                      </a:r>
                    </a:p>
                  </a:txBody>
                  <a:tcPr marL="5073" marR="5073" marT="50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2 048 433 466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24,4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223488"/>
                  </a:ext>
                </a:extLst>
              </a:tr>
              <a:tr h="380642">
                <a:tc gridSpan="19">
                  <a:txBody>
                    <a:bodyPr/>
                    <a:lstStyle/>
                    <a:p>
                      <a:pPr algn="ctr" fontAlgn="ctr"/>
                      <a:r>
                        <a:rPr lang="pl-PL" sz="6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Realizacja programów na lata 2014-2020: Nabory - Wnioski o dofinansowanie - Umowy - Wnioski o płatność (stan na 31 marca 2019 roku - na podstawie danych z Centralnego Systemu Teleinformatycznego SL2014)   [Data wygenerowania raportu: 2019-04-01 11:17:01]</a:t>
                      </a:r>
                    </a:p>
                  </a:txBody>
                  <a:tcPr marL="5073" marR="5073" marT="5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1377163"/>
                  </a:ext>
                </a:extLst>
              </a:tr>
            </a:tbl>
          </a:graphicData>
        </a:graphic>
      </p:graphicFrame>
      <p:sp>
        <p:nvSpPr>
          <p:cNvPr id="2" name="Prostokąt 1">
            <a:extLst>
              <a:ext uri="{FF2B5EF4-FFF2-40B4-BE49-F238E27FC236}">
                <a16:creationId xmlns:a16="http://schemas.microsoft.com/office/drawing/2014/main" id="{5B4B395E-0383-4E2B-857F-A9B2AC89B2B1}"/>
              </a:ext>
            </a:extLst>
          </p:cNvPr>
          <p:cNvSpPr/>
          <p:nvPr/>
        </p:nvSpPr>
        <p:spPr>
          <a:xfrm>
            <a:off x="125835" y="1033592"/>
            <a:ext cx="8892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pl-PL" b="1" dirty="0">
                <a:solidFill>
                  <a:srgbClr val="000000"/>
                </a:solidFill>
                <a:latin typeface="Bookman Old Style" panose="02050604050505020204" pitchFamily="18" charset="0"/>
              </a:rPr>
              <a:t>Realizacja regionalnych programów operacyjnych na lata 2014-2020 (stan na 31.03.2019 r.)</a:t>
            </a:r>
          </a:p>
        </p:txBody>
      </p:sp>
    </p:spTree>
    <p:extLst>
      <p:ext uri="{BB962C8B-B14F-4D97-AF65-F5344CB8AC3E}">
        <p14:creationId xmlns:p14="http://schemas.microsoft.com/office/powerpoint/2010/main" val="1728082289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pole tekstowe 1"/>
          <p:cNvSpPr txBox="1">
            <a:spLocks noChangeArrowheads="1"/>
          </p:cNvSpPr>
          <p:nvPr/>
        </p:nvSpPr>
        <p:spPr bwMode="auto">
          <a:xfrm>
            <a:off x="3238500" y="2476500"/>
            <a:ext cx="55372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b="1" i="1" dirty="0">
                <a:latin typeface="Arial" pitchFamily="34" charset="0"/>
              </a:rPr>
              <a:t>Dziękuję za uwagę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l-PL" altLang="pl-PL" sz="1800" i="1" dirty="0">
              <a:latin typeface="Arial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i="1" dirty="0">
                <a:latin typeface="Arial" pitchFamily="34" charset="0"/>
              </a:rPr>
              <a:t>Barbara Jesionowska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l-PL" altLang="pl-PL" sz="1800" i="1" dirty="0">
              <a:latin typeface="Arial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i="1" dirty="0">
                <a:latin typeface="Arial" pitchFamily="34" charset="0"/>
              </a:rPr>
              <a:t>Dyrektor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i="1" dirty="0">
                <a:latin typeface="Arial" pitchFamily="34" charset="0"/>
              </a:rPr>
              <a:t>Departament Wdrażania </a:t>
            </a:r>
            <a:br>
              <a:rPr lang="pl-PL" altLang="pl-PL" sz="1800" i="1" dirty="0">
                <a:latin typeface="Arial" pitchFamily="34" charset="0"/>
              </a:rPr>
            </a:br>
            <a:r>
              <a:rPr lang="pl-PL" altLang="pl-PL" sz="1800" i="1" dirty="0">
                <a:latin typeface="Arial" pitchFamily="34" charset="0"/>
              </a:rPr>
              <a:t>Regionalnego Programu Operacyjnego</a:t>
            </a:r>
          </a:p>
        </p:txBody>
      </p:sp>
      <p:pic>
        <p:nvPicPr>
          <p:cNvPr id="3" name="Obraz 2" descr="efrr kolor podpis.jpg">
            <a:extLst>
              <a:ext uri="{FF2B5EF4-FFF2-40B4-BE49-F238E27FC236}">
                <a16:creationId xmlns:a16="http://schemas.microsoft.com/office/drawing/2014/main" id="{6A10D38D-53EB-453D-84B8-D1A2DE46AC4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925072" y="154573"/>
            <a:ext cx="4096042" cy="69187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E1C4301C-4758-4EEE-BCCD-8C35E41075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1186" y="294756"/>
            <a:ext cx="4192814" cy="436751"/>
          </a:xfrm>
          <a:prstGeom prst="rect">
            <a:avLst/>
          </a:prstGeom>
        </p:spPr>
      </p:pic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DF5DD6C0-A25E-4813-95AA-DF70D26E8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261717"/>
              </p:ext>
            </p:extLst>
          </p:nvPr>
        </p:nvGraphicFramePr>
        <p:xfrm>
          <a:off x="243707" y="2131560"/>
          <a:ext cx="8676001" cy="2831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725">
                  <a:extLst>
                    <a:ext uri="{9D8B030D-6E8A-4147-A177-3AD203B41FA5}">
                      <a16:colId xmlns:a16="http://schemas.microsoft.com/office/drawing/2014/main" val="3156555848"/>
                    </a:ext>
                  </a:extLst>
                </a:gridCol>
                <a:gridCol w="1472819">
                  <a:extLst>
                    <a:ext uri="{9D8B030D-6E8A-4147-A177-3AD203B41FA5}">
                      <a16:colId xmlns:a16="http://schemas.microsoft.com/office/drawing/2014/main" val="1435383920"/>
                    </a:ext>
                  </a:extLst>
                </a:gridCol>
                <a:gridCol w="1558447">
                  <a:extLst>
                    <a:ext uri="{9D8B030D-6E8A-4147-A177-3AD203B41FA5}">
                      <a16:colId xmlns:a16="http://schemas.microsoft.com/office/drawing/2014/main" val="404582962"/>
                    </a:ext>
                  </a:extLst>
                </a:gridCol>
                <a:gridCol w="1498508">
                  <a:extLst>
                    <a:ext uri="{9D8B030D-6E8A-4147-A177-3AD203B41FA5}">
                      <a16:colId xmlns:a16="http://schemas.microsoft.com/office/drawing/2014/main" val="143212024"/>
                    </a:ext>
                  </a:extLst>
                </a:gridCol>
                <a:gridCol w="13615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681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>
                          <a:latin typeface="Bookman Old Style" panose="02050604050505020204" pitchFamily="18" charset="0"/>
                        </a:rPr>
                        <a:t>Konkursy /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>
                          <a:latin typeface="Bookman Old Style" panose="02050604050505020204" pitchFamily="18" charset="0"/>
                        </a:rPr>
                        <a:t>nabory</a:t>
                      </a:r>
                      <a:r>
                        <a:rPr lang="pl-PL" sz="1600" baseline="0" dirty="0"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pl-PL" sz="1600" dirty="0">
                          <a:latin typeface="Bookman Old Style" panose="02050604050505020204" pitchFamily="18" charset="0"/>
                        </a:rPr>
                        <a:t>pozakonkursowe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>
                          <a:latin typeface="Bookman Old Style" panose="02050604050505020204" pitchFamily="18" charset="0"/>
                        </a:rPr>
                        <a:t>EFS</a:t>
                      </a:r>
                      <a:endParaRPr lang="pl-PL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Bookman Old Style" panose="02050604050505020204" pitchFamily="18" charset="0"/>
                        </a:rPr>
                        <a:t>w tym</a:t>
                      </a:r>
                      <a:r>
                        <a:rPr lang="pl-PL" sz="1200" baseline="0" dirty="0"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pl-PL" sz="1200" dirty="0">
                          <a:latin typeface="Bookman Old Style" panose="02050604050505020204" pitchFamily="18" charset="0"/>
                        </a:rPr>
                        <a:t>WUP</a:t>
                      </a:r>
                      <a:endParaRPr lang="pl-PL" sz="1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>
                          <a:latin typeface="Bookman Old Style" panose="02050604050505020204" pitchFamily="18" charset="0"/>
                        </a:rPr>
                        <a:t>EFRR</a:t>
                      </a:r>
                      <a:endParaRPr lang="pl-PL" sz="1600" b="1" dirty="0">
                        <a:solidFill>
                          <a:schemeClr val="bg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>
                          <a:latin typeface="Bookman Old Style" panose="02050604050505020204" pitchFamily="18" charset="0"/>
                        </a:rPr>
                        <a:t>RPO WK-P</a:t>
                      </a:r>
                      <a:endParaRPr lang="pl-PL" sz="1600" b="1" dirty="0">
                        <a:solidFill>
                          <a:schemeClr val="bg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2946458"/>
                  </a:ext>
                </a:extLst>
              </a:tr>
              <a:tr h="5158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>
                          <a:latin typeface="Bookman Old Style" panose="02050604050505020204" pitchFamily="18" charset="0"/>
                        </a:rPr>
                        <a:t>Wszystkie ogłoszone</a:t>
                      </a:r>
                      <a:endParaRPr lang="pl-PL" sz="1600" b="0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b="0" kern="120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</a:rPr>
                        <a:t>11</a:t>
                      </a:r>
                      <a:endParaRPr lang="pl-PL" sz="1000" b="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ookman Old Style" panose="02050604050505020204" pitchFamily="18" charset="0"/>
                        </a:rPr>
                        <a:t>227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ookman Old Style" panose="02050604050505020204" pitchFamily="18" charset="0"/>
                        </a:rPr>
                        <a:t>331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0820654"/>
                  </a:ext>
                </a:extLst>
              </a:tr>
              <a:tr h="5158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>
                          <a:latin typeface="Bookman Old Style" panose="02050604050505020204" pitchFamily="18" charset="0"/>
                        </a:rPr>
                        <a:t>Rozstrzygnięte </a:t>
                      </a:r>
                      <a:endParaRPr lang="pl-PL" sz="1600" b="0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b="0" kern="120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</a:rPr>
                        <a:t>9</a:t>
                      </a:r>
                      <a:endParaRPr lang="pl-PL" sz="1000" b="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ookman Old Style" panose="02050604050505020204" pitchFamily="18" charset="0"/>
                        </a:rPr>
                        <a:t>289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7508838"/>
                  </a:ext>
                </a:extLst>
              </a:tr>
              <a:tr h="5158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>
                          <a:latin typeface="Bookman Old Style" panose="02050604050505020204" pitchFamily="18" charset="0"/>
                        </a:rPr>
                        <a:t>Nabór wniosków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b="0" kern="120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</a:rPr>
                        <a:t>0</a:t>
                      </a:r>
                      <a:endParaRPr lang="pl-PL" sz="1000" b="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ookman Old Style" panose="02050604050505020204" pitchFamily="18" charset="0"/>
                        </a:rPr>
                        <a:t>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904616"/>
                  </a:ext>
                </a:extLst>
              </a:tr>
              <a:tr h="5158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>
                          <a:latin typeface="Bookman Old Style" panose="02050604050505020204" pitchFamily="18" charset="0"/>
                        </a:rPr>
                        <a:t>W ocenie</a:t>
                      </a:r>
                      <a:endParaRPr lang="pl-PL" sz="1600" b="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b="0" kern="120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</a:rPr>
                        <a:t>2</a:t>
                      </a:r>
                      <a:endParaRPr lang="pl-PL" sz="1000" b="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ookman Old Style" panose="02050604050505020204" pitchFamily="18" charset="0"/>
                        </a:rPr>
                        <a:t>44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1040745"/>
                  </a:ext>
                </a:extLst>
              </a:tr>
            </a:tbl>
          </a:graphicData>
        </a:graphic>
      </p:graphicFrame>
      <p:sp>
        <p:nvSpPr>
          <p:cNvPr id="12" name="Rectangle 2">
            <a:extLst>
              <a:ext uri="{FF2B5EF4-FFF2-40B4-BE49-F238E27FC236}">
                <a16:creationId xmlns:a16="http://schemas.microsoft.com/office/drawing/2014/main" id="{641A239F-7624-43C1-BD99-52423CAAE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377" y="1062953"/>
            <a:ext cx="8676000" cy="35394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ctr">
              <a:defRPr/>
            </a:pPr>
            <a:r>
              <a:rPr lang="pl-PL" sz="1700" b="1" dirty="0">
                <a:solidFill>
                  <a:schemeClr val="tx2"/>
                </a:solidFill>
                <a:latin typeface="Bookman Old Style" panose="02050604050505020204" pitchFamily="18" charset="0"/>
                <a:cs typeface="Arial" pitchFamily="34" charset="0"/>
              </a:rPr>
              <a:t>Nabory w ramach RPO WK-P według stanu realizacji (bez PT)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847E51CD-8AAE-4D2E-8AD2-0F58A89F4D6C}"/>
              </a:ext>
            </a:extLst>
          </p:cNvPr>
          <p:cNvSpPr txBox="1"/>
          <p:nvPr/>
        </p:nvSpPr>
        <p:spPr>
          <a:xfrm>
            <a:off x="243707" y="4905216"/>
            <a:ext cx="46470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8013964"/>
      </p:ext>
    </p:extLst>
  </p:cSld>
  <p:clrMapOvr>
    <a:masterClrMapping/>
  </p:clrMapOvr>
  <p:transition spd="slow"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E1C4301C-4758-4EEE-BCCD-8C35E41075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1186" y="294756"/>
            <a:ext cx="4192814" cy="436751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641A239F-7624-43C1-BD99-52423CAAE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91" y="1053355"/>
            <a:ext cx="8676000" cy="307777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ctr">
              <a:defRPr/>
            </a:pPr>
            <a:r>
              <a:rPr lang="pl-PL" sz="1400" b="1" dirty="0">
                <a:solidFill>
                  <a:schemeClr val="tx2"/>
                </a:solidFill>
                <a:latin typeface="Bookman Old Style" panose="02050604050505020204" pitchFamily="18" charset="0"/>
                <a:cs typeface="Arial" pitchFamily="34" charset="0"/>
              </a:rPr>
              <a:t>Liczba złożonych i zatwierdzonych WOD w podziale na Osie Priorytetowe (bez PT)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084634"/>
              </p:ext>
            </p:extLst>
          </p:nvPr>
        </p:nvGraphicFramePr>
        <p:xfrm>
          <a:off x="130091" y="1361132"/>
          <a:ext cx="8695623" cy="4943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90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7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92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9440">
                <a:tc>
                  <a:txBody>
                    <a:bodyPr/>
                    <a:lstStyle/>
                    <a:p>
                      <a:r>
                        <a:rPr lang="pl-PL" sz="1400" dirty="0">
                          <a:latin typeface="Bookman Old Style" panose="02050604050505020204" pitchFamily="18" charset="0"/>
                        </a:rPr>
                        <a:t>Nazwa Osi Priorytetowej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latin typeface="Bookman Old Style" panose="02050604050505020204" pitchFamily="18" charset="0"/>
                        </a:rPr>
                        <a:t>Złożone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latin typeface="Bookman Old Style" panose="02050604050505020204" pitchFamily="18" charset="0"/>
                        </a:rPr>
                        <a:t> Zatwierdzone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314">
                <a:tc>
                  <a:txBody>
                    <a:bodyPr/>
                    <a:lstStyle/>
                    <a:p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Oś 1. Wzmocnienie innowacyjności</a:t>
                      </a:r>
                      <a:r>
                        <a:rPr lang="pl-PL" sz="1050" baseline="0" dirty="0">
                          <a:latin typeface="Bookman Old Style" panose="02050604050505020204" pitchFamily="18" charset="0"/>
                        </a:rPr>
                        <a:t> i konkurencyjności gospodarki regionu</a:t>
                      </a:r>
                      <a:endParaRPr lang="pl-PL" sz="1050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521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244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019">
                <a:tc>
                  <a:txBody>
                    <a:bodyPr/>
                    <a:lstStyle/>
                    <a:p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Oś 2. Cyfrowy region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9106">
                <a:tc>
                  <a:txBody>
                    <a:bodyPr/>
                    <a:lstStyle/>
                    <a:p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Oś 3. Efektywność energetyczna i gospodarka niskoemisyjna</a:t>
                      </a:r>
                      <a:r>
                        <a:rPr lang="pl-PL" sz="1050" baseline="0" dirty="0">
                          <a:latin typeface="Bookman Old Style" panose="02050604050505020204" pitchFamily="18" charset="0"/>
                        </a:rPr>
                        <a:t> w regionie</a:t>
                      </a:r>
                      <a:endParaRPr lang="pl-PL" sz="1050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497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325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019">
                <a:tc>
                  <a:txBody>
                    <a:bodyPr/>
                    <a:lstStyle/>
                    <a:p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Oś 4. Region przyjazny</a:t>
                      </a:r>
                      <a:r>
                        <a:rPr lang="pl-PL" sz="1050" baseline="0" dirty="0">
                          <a:latin typeface="Bookman Old Style" panose="02050604050505020204" pitchFamily="18" charset="0"/>
                        </a:rPr>
                        <a:t> środowisku</a:t>
                      </a:r>
                      <a:endParaRPr lang="pl-PL" sz="1050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210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119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4019">
                <a:tc>
                  <a:txBody>
                    <a:bodyPr/>
                    <a:lstStyle/>
                    <a:p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Oś 5. Spójność wewnętrzna i dostępność zewnętrzna regionu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63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38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4019">
                <a:tc>
                  <a:txBody>
                    <a:bodyPr/>
                    <a:lstStyle/>
                    <a:p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Oś 6. Solidarne społeczeństwo</a:t>
                      </a:r>
                      <a:r>
                        <a:rPr lang="pl-PL" sz="1050" baseline="0" dirty="0">
                          <a:latin typeface="Bookman Old Style" panose="02050604050505020204" pitchFamily="18" charset="0"/>
                        </a:rPr>
                        <a:t> i konkurencyjne kadry</a:t>
                      </a:r>
                      <a:endParaRPr lang="pl-PL" sz="1050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374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221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4019">
                <a:tc>
                  <a:txBody>
                    <a:bodyPr/>
                    <a:lstStyle/>
                    <a:p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Oś 7. Rozwój lokalny kierowany przez społeczność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62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26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9268">
                <a:tc>
                  <a:txBody>
                    <a:bodyPr/>
                    <a:lstStyle/>
                    <a:p>
                      <a:r>
                        <a:rPr lang="pl-PL" sz="1050" b="1" dirty="0">
                          <a:latin typeface="Bookman Old Style" panose="02050604050505020204" pitchFamily="18" charset="0"/>
                        </a:rPr>
                        <a:t>Razem</a:t>
                      </a:r>
                      <a:r>
                        <a:rPr lang="pl-PL" sz="1050" b="1" baseline="0" dirty="0">
                          <a:latin typeface="Bookman Old Style" panose="02050604050505020204" pitchFamily="18" charset="0"/>
                        </a:rPr>
                        <a:t> EFRR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b="1" dirty="0">
                          <a:latin typeface="Bookman Old Style" panose="02050604050505020204" pitchFamily="18" charset="0"/>
                        </a:rPr>
                        <a:t>1731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b="1" dirty="0">
                          <a:latin typeface="Bookman Old Style" panose="02050604050505020204" pitchFamily="18" charset="0"/>
                        </a:rPr>
                        <a:t>976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4019">
                <a:tc>
                  <a:txBody>
                    <a:bodyPr/>
                    <a:lstStyle/>
                    <a:p>
                      <a:r>
                        <a:rPr lang="pl-PL" sz="1050" b="0" baseline="0" dirty="0">
                          <a:latin typeface="Bookman Old Style" panose="02050604050505020204" pitchFamily="18" charset="0"/>
                        </a:rPr>
                        <a:t>Oś 8. Aktywni na rynku pracy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669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307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30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0" baseline="0" dirty="0">
                          <a:latin typeface="Bookman Old Style" panose="02050604050505020204" pitchFamily="18" charset="0"/>
                        </a:rPr>
                        <a:t>w tym (8.1, 8.2, 8.5.2) WUP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303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40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0" baseline="0" dirty="0">
                          <a:latin typeface="Bookman Old Style" panose="02050604050505020204" pitchFamily="18" charset="0"/>
                        </a:rPr>
                        <a:t>Oś 9. Solidarne społeczeństwo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485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40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0" baseline="0" dirty="0">
                          <a:latin typeface="Bookman Old Style" panose="02050604050505020204" pitchFamily="18" charset="0"/>
                        </a:rPr>
                        <a:t>Oś 10. Innowacyjna edukacja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496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269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40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0" baseline="0" dirty="0">
                          <a:latin typeface="Bookman Old Style" panose="02050604050505020204" pitchFamily="18" charset="0"/>
                        </a:rPr>
                        <a:t>Oś 11. </a:t>
                      </a:r>
                      <a:r>
                        <a:rPr lang="pl-PL" sz="1050" dirty="0">
                          <a:latin typeface="Bookman Old Style" panose="02050604050505020204" pitchFamily="18" charset="0"/>
                        </a:rPr>
                        <a:t>Rozwój lokalny kierowany przez społeczność</a:t>
                      </a:r>
                      <a:endParaRPr lang="pl-PL" sz="1050" b="0" baseline="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49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7694">
                <a:tc>
                  <a:txBody>
                    <a:bodyPr/>
                    <a:lstStyle/>
                    <a:p>
                      <a:r>
                        <a:rPr lang="pl-PL" sz="1050" b="1" baseline="0" dirty="0">
                          <a:latin typeface="Bookman Old Style" panose="02050604050505020204" pitchFamily="18" charset="0"/>
                        </a:rPr>
                        <a:t>Razem EFS 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1699</a:t>
                      </a:r>
                      <a:r>
                        <a:rPr lang="pl-PL" sz="1050" b="1" baseline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 </a:t>
                      </a:r>
                      <a:endParaRPr lang="pl-PL" sz="1050" b="1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847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40443">
                <a:tc>
                  <a:txBody>
                    <a:bodyPr/>
                    <a:lstStyle/>
                    <a:p>
                      <a:r>
                        <a:rPr lang="pl-PL" sz="1050" b="1" baseline="0" dirty="0">
                          <a:latin typeface="Bookman Old Style" panose="02050604050505020204" pitchFamily="18" charset="0"/>
                        </a:rPr>
                        <a:t>Razem RPO WK-P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b="1" dirty="0">
                          <a:latin typeface="Bookman Old Style" panose="02050604050505020204" pitchFamily="18" charset="0"/>
                        </a:rPr>
                        <a:t>3430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50" b="1" dirty="0">
                          <a:latin typeface="Bookman Old Style" panose="02050604050505020204" pitchFamily="18" charset="0"/>
                        </a:rPr>
                        <a:t>1823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7" name="pole tekstowe 6">
            <a:extLst>
              <a:ext uri="{FF2B5EF4-FFF2-40B4-BE49-F238E27FC236}">
                <a16:creationId xmlns:a16="http://schemas.microsoft.com/office/drawing/2014/main" id="{847E51CD-8AAE-4D2E-8AD2-0F58A89F4D6C}"/>
              </a:ext>
            </a:extLst>
          </p:cNvPr>
          <p:cNvSpPr txBox="1"/>
          <p:nvPr/>
        </p:nvSpPr>
        <p:spPr>
          <a:xfrm>
            <a:off x="130091" y="6332412"/>
            <a:ext cx="57764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dirty="0">
                <a:latin typeface="Bookman Old Style" panose="02050604050505020204" pitchFamily="18" charset="0"/>
              </a:rPr>
              <a:t>W ramach EFRR złożono 1088 wniosków preselekcyjnych</a:t>
            </a:r>
          </a:p>
        </p:txBody>
      </p:sp>
    </p:spTree>
    <p:extLst>
      <p:ext uri="{BB962C8B-B14F-4D97-AF65-F5344CB8AC3E}">
        <p14:creationId xmlns:p14="http://schemas.microsoft.com/office/powerpoint/2010/main" val="2274736581"/>
      </p:ext>
    </p:extLst>
  </p:cSld>
  <p:clrMapOvr>
    <a:masterClrMapping/>
  </p:clrMapOvr>
  <p:transition spd="slow"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E1C4301C-4758-4EEE-BCCD-8C35E41075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1186" y="294756"/>
            <a:ext cx="4192814" cy="436751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641A239F-7624-43C1-BD99-52423CAAE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30273"/>
            <a:ext cx="8927944" cy="35394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ctr">
              <a:defRPr/>
            </a:pPr>
            <a:r>
              <a:rPr lang="pl-PL" sz="1700" b="1" dirty="0">
                <a:solidFill>
                  <a:schemeClr val="tx2"/>
                </a:solidFill>
                <a:latin typeface="Bookman Old Style" panose="02050604050505020204" pitchFamily="18" charset="0"/>
                <a:cs typeface="Arial" pitchFamily="34" charset="0"/>
              </a:rPr>
              <a:t>Postęp w realizacji RPO WK-P w podziale na Osie Priorytetowe - kontraktacja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080963"/>
              </p:ext>
            </p:extLst>
          </p:nvPr>
        </p:nvGraphicFramePr>
        <p:xfrm>
          <a:off x="251944" y="1382150"/>
          <a:ext cx="8323388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5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55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4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59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21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pl-PL" sz="1600" dirty="0">
                          <a:latin typeface="Bookman Old Style" panose="02050604050505020204" pitchFamily="18" charset="0"/>
                        </a:rPr>
                        <a:t>Nazwa Osi Priorytetowej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600" dirty="0">
                          <a:latin typeface="Bookman Old Style" panose="02050604050505020204" pitchFamily="18" charset="0"/>
                        </a:rPr>
                        <a:t>Podpisane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600" dirty="0">
                          <a:latin typeface="Bookman Old Style" panose="02050604050505020204" pitchFamily="18" charset="0"/>
                        </a:rPr>
                        <a:t> Planowane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 sz="900" dirty="0">
                          <a:latin typeface="Bookman Old Style" panose="02050604050505020204" pitchFamily="18" charset="0"/>
                        </a:rPr>
                        <a:t>Oś 1. Wzmocnienie innowacyjności</a:t>
                      </a:r>
                      <a:r>
                        <a:rPr lang="pl-PL" sz="900" baseline="0" dirty="0">
                          <a:latin typeface="Bookman Old Style" panose="02050604050505020204" pitchFamily="18" charset="0"/>
                        </a:rPr>
                        <a:t> i konkurencyjności gospodarki regionu</a:t>
                      </a:r>
                      <a:endParaRPr lang="pl-PL" sz="900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213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1 207 842 882,8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22 620 392,85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 sz="900" dirty="0">
                          <a:latin typeface="Bookman Old Style" panose="02050604050505020204" pitchFamily="18" charset="0"/>
                        </a:rPr>
                        <a:t>Oś 2. Cyfrowy region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203 471 120,95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 sz="900" dirty="0">
                          <a:latin typeface="Bookman Old Style" panose="02050604050505020204" pitchFamily="18" charset="0"/>
                        </a:rPr>
                        <a:t>Oś 3. Efektywność energetyczna i gospodarka niskoemisyjna</a:t>
                      </a:r>
                      <a:r>
                        <a:rPr lang="pl-PL" sz="900" baseline="0" dirty="0">
                          <a:latin typeface="Bookman Old Style" panose="02050604050505020204" pitchFamily="18" charset="0"/>
                        </a:rPr>
                        <a:t> w regionie</a:t>
                      </a:r>
                      <a:endParaRPr lang="pl-PL" sz="90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291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867 150 432,36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50 860 408,78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 sz="900" dirty="0">
                          <a:latin typeface="Bookman Old Style" panose="02050604050505020204" pitchFamily="18" charset="0"/>
                        </a:rPr>
                        <a:t>Oś 4. Region przyjazny</a:t>
                      </a:r>
                      <a:r>
                        <a:rPr lang="pl-PL" sz="900" baseline="0" dirty="0">
                          <a:latin typeface="Bookman Old Style" panose="02050604050505020204" pitchFamily="18" charset="0"/>
                        </a:rPr>
                        <a:t> środowisku</a:t>
                      </a:r>
                      <a:endParaRPr lang="pl-PL" sz="90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110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301 568 464,36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14 274 837,5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 sz="900" dirty="0">
                          <a:latin typeface="Bookman Old Style" panose="02050604050505020204" pitchFamily="18" charset="0"/>
                        </a:rPr>
                        <a:t>Oś 5. Spójność wewnętrzna i dostępność zewnętrzna regionu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34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445 426 941,42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7 200 684,63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 sz="900" dirty="0">
                          <a:latin typeface="Bookman Old Style" panose="02050604050505020204" pitchFamily="18" charset="0"/>
                        </a:rPr>
                        <a:t>Oś 6. Solidarne społeczeństwo</a:t>
                      </a:r>
                      <a:r>
                        <a:rPr lang="pl-PL" sz="900" baseline="0" dirty="0">
                          <a:latin typeface="Bookman Old Style" panose="02050604050505020204" pitchFamily="18" charset="0"/>
                        </a:rPr>
                        <a:t> i konkurencyjne kadry</a:t>
                      </a:r>
                      <a:endParaRPr lang="pl-PL" sz="900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204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610 539 249,3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53 742 102,98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 sz="900" dirty="0">
                          <a:latin typeface="Bookman Old Style" panose="02050604050505020204" pitchFamily="18" charset="0"/>
                        </a:rPr>
                        <a:t>Oś 7. Rozwój lokalny kierowany przez społeczność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23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23 173 177,88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2 021 153,35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 sz="900" b="1" dirty="0">
                          <a:latin typeface="Bookman Old Style" panose="02050604050505020204" pitchFamily="18" charset="0"/>
                        </a:rPr>
                        <a:t>Razem</a:t>
                      </a:r>
                      <a:r>
                        <a:rPr lang="pl-PL" sz="900" b="1" baseline="0" dirty="0">
                          <a:latin typeface="Bookman Old Style" panose="02050604050505020204" pitchFamily="18" charset="0"/>
                        </a:rPr>
                        <a:t> EFRR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878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3 659 172 269,07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82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150 719 580,09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 sz="900" b="1" baseline="0" dirty="0">
                          <a:latin typeface="Bookman Old Style" panose="02050604050505020204" pitchFamily="18" charset="0"/>
                        </a:rPr>
                        <a:t>w tym ZIT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157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436 488 585,67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14 967 689,85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 sz="900" b="0" baseline="0" dirty="0">
                          <a:latin typeface="Bookman Old Style" panose="02050604050505020204" pitchFamily="18" charset="0"/>
                        </a:rPr>
                        <a:t>Oś 8. Aktywni na rynku pracy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279    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  467 341 726,82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5 322 002,97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b="0" baseline="0" dirty="0">
                          <a:latin typeface="Bookman Old Style" panose="02050604050505020204" pitchFamily="18" charset="0"/>
                        </a:rPr>
                        <a:t>w tym (8.1, 8.2, 8.5.2) WUP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138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305 826 463,19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5 322 002,97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b="0" baseline="0" dirty="0">
                          <a:latin typeface="Bookman Old Style" panose="02050604050505020204" pitchFamily="18" charset="0"/>
                        </a:rPr>
                        <a:t>Oś 9. Solidarne społeczeństwo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201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280 278 348,55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22 197 626,49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b="0" baseline="0" dirty="0">
                          <a:latin typeface="Bookman Old Style" panose="02050604050505020204" pitchFamily="18" charset="0"/>
                        </a:rPr>
                        <a:t>Oś 10. Innowacyjna edukacja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233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262 965 823,89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36 535 357,83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b="0" baseline="0" dirty="0">
                          <a:latin typeface="Bookman Old Style" panose="02050604050505020204" pitchFamily="18" charset="0"/>
                        </a:rPr>
                        <a:t>Oś 11. </a:t>
                      </a:r>
                      <a:r>
                        <a:rPr lang="pl-PL" sz="900" dirty="0">
                          <a:latin typeface="Bookman Old Style" panose="02050604050505020204" pitchFamily="18" charset="0"/>
                        </a:rPr>
                        <a:t>Rozwój lokalny kierowany przez społeczność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48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l-PL" sz="900" b="0" kern="12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87 866 838,46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dirty="0">
                          <a:latin typeface="Bookman Old Style" panose="02050604050505020204" pitchFamily="18" charset="0"/>
                        </a:rPr>
                        <a:t>Oś 12. Pomoc techniczna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l-PL" sz="900" b="0" kern="120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162 620 165,70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2797137"/>
                  </a:ext>
                </a:extLst>
              </a:tr>
              <a:tr h="197867">
                <a:tc>
                  <a:txBody>
                    <a:bodyPr/>
                    <a:lstStyle/>
                    <a:p>
                      <a:r>
                        <a:rPr lang="pl-PL" sz="900" b="1" baseline="0" dirty="0">
                          <a:latin typeface="Bookman Old Style" panose="02050604050505020204" pitchFamily="18" charset="0"/>
                        </a:rPr>
                        <a:t>Razem EFS 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770</a:t>
                      </a:r>
                      <a:r>
                        <a:rPr lang="pl-PL" sz="900" b="1" baseline="0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 </a:t>
                      </a:r>
                      <a:endParaRPr lang="pl-PL" sz="900" b="1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l-PL" sz="900" b="1" i="0" u="none" strike="noStrik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1 261 072 903,42</a:t>
                      </a:r>
                    </a:p>
                    <a:p>
                      <a:pPr algn="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55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64 054 987,29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b="1" baseline="0" dirty="0">
                          <a:latin typeface="Bookman Old Style" panose="02050604050505020204" pitchFamily="18" charset="0"/>
                        </a:rPr>
                        <a:t>w tym ZIT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81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65 761 532,69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2 848 057,81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 sz="900" b="1" baseline="0" dirty="0">
                          <a:latin typeface="Bookman Old Style" panose="02050604050505020204" pitchFamily="18" charset="0"/>
                        </a:rPr>
                        <a:t>Razem RPO WK-P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1648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4 920 245 172,49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214 774 567,38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baseline="0" dirty="0">
                          <a:latin typeface="Bookman Old Style" panose="02050604050505020204" pitchFamily="18" charset="0"/>
                        </a:rPr>
                        <a:t>w tym ZIT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00" b="1" dirty="0">
                          <a:latin typeface="Bookman Old Style" panose="02050604050505020204" pitchFamily="18" charset="0"/>
                        </a:rPr>
                        <a:t>238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502 250 118,36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00" b="1" dirty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latin typeface="Bookman Old Style" panose="02050604050505020204" pitchFamily="18" charset="0"/>
                        </a:rPr>
                        <a:t>17 815 717,66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1581617"/>
      </p:ext>
    </p:extLst>
  </p:cSld>
  <p:clrMapOvr>
    <a:masterClrMapping/>
  </p:clrMapOvr>
  <p:transition spd="slow"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E1C4301C-4758-4EEE-BCCD-8C35E41075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1186" y="294756"/>
            <a:ext cx="4192814" cy="436751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641A239F-7624-43C1-BD99-52423CAAE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470" y="880892"/>
            <a:ext cx="8676000" cy="35394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ctr">
              <a:defRPr/>
            </a:pPr>
            <a:r>
              <a:rPr lang="pl-PL" sz="1700" b="1" dirty="0">
                <a:solidFill>
                  <a:schemeClr val="tx2"/>
                </a:solidFill>
                <a:cs typeface="Arial" pitchFamily="34" charset="0"/>
              </a:rPr>
              <a:t>Postęp w realizacji RPO WK-P w podziale na działania – EFRR (kontraktacja)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383574"/>
              </p:ext>
            </p:extLst>
          </p:nvPr>
        </p:nvGraphicFramePr>
        <p:xfrm>
          <a:off x="189470" y="1234835"/>
          <a:ext cx="8781537" cy="54046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2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85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95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4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04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45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89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877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284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8022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3550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8661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Oś / Działanie</a:t>
                      </a:r>
                      <a:endParaRPr lang="pl-PL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Alokacja z rezerwą wykonania (kurs euro z dnia 28.03.2019 r.: 4,2950 zł)</a:t>
                      </a:r>
                      <a:endParaRPr lang="pl-PL" sz="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Umowy podpisane</a:t>
                      </a:r>
                      <a:endParaRPr lang="pl-PL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Umowy oczekujące na podpisanie</a:t>
                      </a:r>
                      <a:endParaRPr lang="pl-PL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Umowy podpisane + oczekujące na podpisanie</a:t>
                      </a:r>
                      <a:endParaRPr lang="pl-PL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89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Liczba</a:t>
                      </a:r>
                      <a:endParaRPr lang="pl-PL" sz="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Wkład UE</a:t>
                      </a:r>
                      <a:endParaRPr lang="pl-PL" sz="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endParaRPr lang="pl-PL" sz="7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Liczba</a:t>
                      </a:r>
                      <a:endParaRPr lang="pl-PL" sz="7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Wkład UE</a:t>
                      </a:r>
                      <a:endParaRPr lang="pl-PL" sz="7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endParaRPr lang="pl-PL" sz="7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Liczba</a:t>
                      </a:r>
                      <a:endParaRPr lang="pl-PL" sz="7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Wkład UE</a:t>
                      </a:r>
                      <a:endParaRPr lang="pl-PL" sz="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endParaRPr lang="pl-PL" sz="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2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1.1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145 584 922,04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133 350 379,46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91,60%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133 350 379,46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91,60%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2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1.2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452 339 839,33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183 659 692,81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40,60%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183 659 692,81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40,60%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2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1.3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64 425 000,00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44 855 657,25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69,62%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6 888 645,74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10,69%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51 744 302,99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80,32%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2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1.4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188 027 875,81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106 283 792,26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56,53%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9 767 952,31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5,19%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116 051 744,57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61,72%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72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1.5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180 688 841,81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158 677 531,10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87,82%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158 677 531,10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87,82%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2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1.6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706 790 968,19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581 015 829,92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82,20%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5 963 794,80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0,84%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586 979 624,72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83,05%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552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effectLst/>
                        </a:rPr>
                        <a:t>SUMA OŚ 1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1 737 857 447,17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213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1 207 842 882,80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69,50%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22 620 392,85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1 230 463 275,65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70,80%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72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2.1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194 003 346,10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181 897 120,96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93,76%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181 897 120,96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93,76%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72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2.2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21 475 000,00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21 573 999,99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100,46%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21 573 999,99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100,46%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effectLst/>
                        </a:rPr>
                        <a:t>SUMA OŚ 2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215 478 346,10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203 471 120,95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94,43%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203 471 120,95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94,43%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72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3.1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131 934 316,81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62 380 865,74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47,28%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12 699 126,12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9,63%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75 079 991,86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56,91%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72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3.2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164 917 889,57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160 348 569,70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97,23%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160 348 569,70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97,23%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3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3.3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276 383 765,40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220 741 356,33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79,87%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1 664 350,07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0,60%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222 405 706,40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80,47%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3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3.4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276 077 742,36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111 751 021,04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40,48%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26 909 831,13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9,75%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138 660 852,17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50,23%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3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</a:rPr>
                        <a:t>Działanie 3.5 - ZIT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390 202 064,27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311 928 619,55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79,94%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9 587 101,46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2,46%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321 515 721,01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82,40%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182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effectLst/>
                        </a:rPr>
                        <a:t>SUMA OŚ 3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1 239 515 778,41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867 150 432,36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69,96%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50 860 408,78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4,10%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918 010 841,14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74,06%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3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4.1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53 559 560,54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34 516 544,71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64,45%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34 516 544,71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64,45%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3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4.2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81 605 000,00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42 170 036,09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51,68%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3 118 398,83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3,82%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45 288 434,92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55,50%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3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4.3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114 247 000,00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67 807 574,43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59,35%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3 407 316,67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2,98%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71 214 891,10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62,33%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3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4.4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104 755 565,40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59 428 430,09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56,73%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2 608 533,61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2,49%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62 036 963,70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59,22%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3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4.5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43 929 547,77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41 176 011,39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93,73%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41 176 011,39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93,73%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3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</a:rPr>
                        <a:t>Działanie 4.6 - ZIT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68 762 434,60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56 469 867,65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82,12%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5 140 588,39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7,48%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61 610 456,04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89,60%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6323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effectLst/>
                        </a:rPr>
                        <a:t>SUMA OŚ 4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466 859 108,31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301 568 464,36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64,60%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14 274 837,50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315 843 301,86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67,65%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3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5.1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666 237 380,62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444 426 975,42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5 200 684,63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449 627 660,05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67,49%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4503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</a:rPr>
                        <a:t>Działanie 5.3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218 416 989,40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999 966,00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0,46%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2 000 000,00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0,92%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2 999 966,00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9068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effectLst/>
                        </a:rPr>
                        <a:t>SUMA OŚ 5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884 654 370,01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445 426 941,42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50,35%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7 200 684,63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0,81%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452 627 626,05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51,16%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13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6.1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613 260 449,71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438 466 626,03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71,50%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46 169 168,00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7,53%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484 635 794,03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79,03%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13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6.2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123 015 504,50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1 615 917,89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1 615 917,89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3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6.3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178 151 510,43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102 366 606,91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57,46%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7 332 934,98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4,12%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109 699 541,89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61,58%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13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</a:rPr>
                        <a:t>Działanie 6.4 - ZIT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156 334 216,11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68 090 098,47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43,55%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240 000,00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0,15%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68 330 098,47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43,71%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13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6.5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107 375 000,00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9089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effectLst/>
                        </a:rPr>
                        <a:t>SUMA OŚ 6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1 178 136 680,74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610 539 249,30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51,82%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53 742 102,98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4,56%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664 281 352,28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56,38%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13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Działanie 7.1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153 417 296,92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23 173 177,88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15,10%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2 021 153,35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25 194 331,23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16,42%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8958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effectLst/>
                        </a:rPr>
                        <a:t>SUMA OŚ 7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153 417 296,92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23 173 177,88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15,10%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2 021 153,35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1,32%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25 194 331,23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16,42%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3324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1" u="none" strike="noStrike" dirty="0">
                          <a:effectLst/>
                          <a:latin typeface="+mj-lt"/>
                        </a:rPr>
                        <a:t>SUMA RPO EFRR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5 875 919 027,64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878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3 659 172 269,07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62,27%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150 719 580,09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2,57%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3 809 891 849,16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64,84%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7869889"/>
      </p:ext>
    </p:extLst>
  </p:cSld>
  <p:clrMapOvr>
    <a:masterClrMapping/>
  </p:clrMapOvr>
  <p:transition spd="slow"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E1C4301C-4758-4EEE-BCCD-8C35E41075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1186" y="294756"/>
            <a:ext cx="4192814" cy="436751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641A239F-7624-43C1-BD99-52423CAAE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91" y="1030273"/>
            <a:ext cx="8676000" cy="35394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ctr">
              <a:defRPr/>
            </a:pPr>
            <a:r>
              <a:rPr lang="pl-PL" sz="1700" b="1" dirty="0">
                <a:solidFill>
                  <a:schemeClr val="tx2"/>
                </a:solidFill>
                <a:cs typeface="Arial" pitchFamily="34" charset="0"/>
              </a:rPr>
              <a:t>Postęp w realizacji RPO WK-P w podziale na działania – EFS (kontraktacja)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171402"/>
              </p:ext>
            </p:extLst>
          </p:nvPr>
        </p:nvGraphicFramePr>
        <p:xfrm>
          <a:off x="238045" y="1565452"/>
          <a:ext cx="8460091" cy="44812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28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3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21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91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35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68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761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274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780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3431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945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Oś / Działanie</a:t>
                      </a:r>
                      <a:endParaRPr lang="pl-PL" sz="8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Alokacja z rezerwą wykonania (kurs euro z dnia 31.03.2019 r.: 4,295 zł)</a:t>
                      </a:r>
                      <a:endParaRPr lang="pl-PL" sz="7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Umowy podpisane</a:t>
                      </a:r>
                      <a:endParaRPr lang="pl-PL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Umowy oczekujące na podpisanie</a:t>
                      </a:r>
                      <a:endParaRPr lang="pl-PL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Umowy podpisane + oczekujące na podpisanie</a:t>
                      </a:r>
                      <a:endParaRPr lang="pl-PL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77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Liczba</a:t>
                      </a:r>
                      <a:endParaRPr lang="pl-PL" sz="7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Wkład UE</a:t>
                      </a:r>
                      <a:endParaRPr lang="pl-PL" sz="700" b="1" i="0" u="none" strike="noStrike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pl-PL" sz="700" b="1" i="0" u="none" strike="noStrike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Liczba</a:t>
                      </a:r>
                      <a:endParaRPr lang="pl-PL" sz="700" b="1" i="0" u="none" strike="noStrike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Wkład UE</a:t>
                      </a:r>
                      <a:endParaRPr lang="pl-PL" sz="700" b="1" i="0" u="none" strike="noStrike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pl-PL" sz="700" b="1" i="0" u="none" strike="noStrike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Liczba</a:t>
                      </a:r>
                      <a:endParaRPr lang="pl-PL" sz="700" b="1" i="0" u="none" strike="noStrike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Wkład UE</a:t>
                      </a:r>
                      <a:endParaRPr lang="pl-PL" sz="7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pl-PL" sz="7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48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  <a:latin typeface="+mj-lt"/>
                        </a:rPr>
                        <a:t>Działanie 8.1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342 067 915,09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242 296 869,97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70,83%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242 296 869,97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70,51%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617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  <a:latin typeface="+mj-lt"/>
                        </a:rPr>
                        <a:t>Działanie 8.2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62 321 758,26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33 754 988,01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54,16%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384 306,03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0,61%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34 139 294,04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54,53%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05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  <a:latin typeface="+mj-lt"/>
                        </a:rPr>
                        <a:t>Działanie 8.3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46 832 559,74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41 827 659,22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89,31%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41 827 659,22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89,31%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05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  <a:latin typeface="+mj-lt"/>
                        </a:rPr>
                        <a:t>Działanie 8.4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165 015 029,59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101 325 676,55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62,15%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101 325 676,55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61,40%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5351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  <a:latin typeface="+mj-lt"/>
                        </a:rPr>
                        <a:t>Działanie 8.5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46 233 424,42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29 774 605,21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61,40%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4 937 696,94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10,68%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34 712 302,15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75,08%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622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  <a:latin typeface="+mj-lt"/>
                        </a:rPr>
                        <a:t>Działanie 8.6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123 541 203,91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18 361 927,86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14,86%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18 361 927,86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14,86%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1918">
                <a:tc>
                  <a:txBody>
                    <a:bodyPr/>
                    <a:lstStyle/>
                    <a:p>
                      <a:pPr algn="ctr" fontAlgn="ctr"/>
                      <a:endParaRPr lang="pl-PL" sz="800" b="1" u="none" strike="noStrike" dirty="0">
                        <a:effectLst/>
                        <a:latin typeface="+mj-lt"/>
                      </a:endParaRPr>
                    </a:p>
                    <a:p>
                      <a:pPr algn="ctr" fontAlgn="ctr"/>
                      <a:r>
                        <a:rPr lang="pl-PL" sz="800" b="1" u="none" strike="noStrike" dirty="0">
                          <a:effectLst/>
                          <a:latin typeface="+mj-lt"/>
                        </a:rPr>
                        <a:t>SUMA OŚ 8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l-PL" sz="8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786 011 891,00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l-PL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r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279    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467 341 726,82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l-PL" sz="8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59,46%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l-PL" sz="8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l-PL" sz="8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5 322 002,97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l-PL" sz="8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0,68%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286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472 663 729,79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60,13%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05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  <a:latin typeface="+mj-lt"/>
                        </a:rPr>
                        <a:t>Działanie 9.1 - ZIT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33 902 208,84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14 866 751,17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43,85%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2 848 057,81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8,40%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17 714 808,98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52,25%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05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  <a:latin typeface="+mj-lt"/>
                        </a:rPr>
                        <a:t>Działanie 9.2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151 835 203,61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53 114 617,00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34,98%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53 114 617,00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34,98%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643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  <a:latin typeface="+mj-lt"/>
                        </a:rPr>
                        <a:t>Działanie 9.3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260 736 693,85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146 914 341,65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56,35%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19 349 568,68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7,42%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166 263 910,33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63,77%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77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  <a:latin typeface="+mj-lt"/>
                        </a:rPr>
                        <a:t>Działanie 9.4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80 373 241,25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65 382 638,73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81,35%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65 382 638,73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81,35%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5933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effectLst/>
                          <a:latin typeface="+mj-lt"/>
                        </a:rPr>
                        <a:t>SUMA OŚ 9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526 847 347,54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800" b="0" dirty="0">
                          <a:solidFill>
                            <a:schemeClr val="tx1"/>
                          </a:solidFill>
                        </a:rPr>
                        <a:t>201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800" b="0" dirty="0">
                          <a:solidFill>
                            <a:schemeClr val="tx1"/>
                          </a:solidFill>
                        </a:rPr>
                        <a:t>280 278 348,55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53,20%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22 197 626,49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4,21%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302 475 975,04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57,41%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961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  <a:latin typeface="+mj-lt"/>
                        </a:rPr>
                        <a:t>Działanie 10.1 - ZIT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61 152 261,54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44 903 050,43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73,43%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44 903 050,43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73,43%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180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  <a:latin typeface="+mj-lt"/>
                        </a:rPr>
                        <a:t>Działanie 10.2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302 790 159,85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116 763 018,08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38,56%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b="0" dirty="0">
                          <a:solidFill>
                            <a:schemeClr val="tx1"/>
                          </a:solidFill>
                        </a:rPr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36 535 357,83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12,07%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153 298 375,91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50,63%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180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  <a:latin typeface="+mj-lt"/>
                        </a:rPr>
                        <a:t>Działanie 10.3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31 138 750,00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29 450 545,00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94,58%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29 450 545,00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94,58%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9973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  <a:latin typeface="+mj-lt"/>
                        </a:rPr>
                        <a:t>Działanie 10.4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167 905 448,62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71 849 210,38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42,79%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71 849 210,38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42,79%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410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effectLst/>
                          <a:latin typeface="+mj-lt"/>
                        </a:rPr>
                        <a:t>SUMA OŚ 10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562 986 620,01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800" b="0" dirty="0">
                          <a:solidFill>
                            <a:schemeClr val="tx1"/>
                          </a:solidFill>
                        </a:rPr>
                        <a:t>233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800" b="0" dirty="0">
                          <a:solidFill>
                            <a:schemeClr val="tx1"/>
                          </a:solidFill>
                        </a:rPr>
                        <a:t>262 965 823,89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46,71%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800" b="0" dirty="0">
                          <a:solidFill>
                            <a:schemeClr val="tx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36 535 357,83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6,49%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264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299 573 069,88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53,20%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38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  <a:latin typeface="+mj-lt"/>
                        </a:rPr>
                        <a:t>Działanie 11.1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137 790 953,04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87 919 101,76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63,77%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87 866 838,46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63,77%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508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effectLst/>
                          <a:latin typeface="+mj-lt"/>
                        </a:rPr>
                        <a:t>SUMA OŚ 11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137 790 953,04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48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87 919 101,76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63,77%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87 866 838,46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63,77%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172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  <a:latin typeface="+mj-lt"/>
                        </a:rPr>
                        <a:t>Działanie 12.1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268 969 693,45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155 104 913,65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57,67%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155 104 913,65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57,67%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5102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 dirty="0">
                          <a:effectLst/>
                          <a:latin typeface="+mj-lt"/>
                        </a:rPr>
                        <a:t>Działanie 12.2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17 180 000,00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0" i="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7 515 252,05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43,74%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7 515 252,05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43,74%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1531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effectLst/>
                          <a:latin typeface="+mj-lt"/>
                        </a:rPr>
                        <a:t>SUMA OŚ 12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286 149 693,45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162 620 165,70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56,83%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162 620 165,70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56,83%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33064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1" u="none" strike="noStrike" dirty="0">
                          <a:effectLst/>
                          <a:latin typeface="+mj-lt"/>
                        </a:rPr>
                        <a:t>SUMA RPO EFS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2 299 786 505,03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770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1 261 072 903,42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54,83%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55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64 054 987,29 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2,79%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825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1 325 127 890,71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57,62%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6191725"/>
      </p:ext>
    </p:extLst>
  </p:cSld>
  <p:clrMapOvr>
    <a:masterClrMapping/>
  </p:clrMapOvr>
  <p:transition spd="slow"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10A1EA11-4D78-46D5-AE7A-32C0E9624E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46E83-D161-4EA7-B1CB-5DE51DB61F46}" type="slidenum">
              <a:rPr lang="pl-PL" altLang="pl-PL" smtClean="0"/>
              <a:pPr>
                <a:defRPr/>
              </a:pPr>
              <a:t>7</a:t>
            </a:fld>
            <a:endParaRPr lang="pl-PL" altLang="pl-PL"/>
          </a:p>
        </p:txBody>
      </p:sp>
      <p:pic>
        <p:nvPicPr>
          <p:cNvPr id="4" name="Obraz 2">
            <a:extLst>
              <a:ext uri="{FF2B5EF4-FFF2-40B4-BE49-F238E27FC236}">
                <a16:creationId xmlns:a16="http://schemas.microsoft.com/office/drawing/2014/main" id="{A78A0BB8-6AC1-4D2B-AEAD-A8FA182D7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689" y="267305"/>
            <a:ext cx="3788734" cy="44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520883A3-3026-4F30-889C-D90096B0488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28649" y="1213234"/>
          <a:ext cx="7886697" cy="929230"/>
        </p:xfrm>
        <a:graphic>
          <a:graphicData uri="http://schemas.openxmlformats.org/drawingml/2006/table">
            <a:tbl>
              <a:tblPr/>
              <a:tblGrid>
                <a:gridCol w="978641">
                  <a:extLst>
                    <a:ext uri="{9D8B030D-6E8A-4147-A177-3AD203B41FA5}">
                      <a16:colId xmlns:a16="http://schemas.microsoft.com/office/drawing/2014/main" val="2666059395"/>
                    </a:ext>
                  </a:extLst>
                </a:gridCol>
                <a:gridCol w="863507">
                  <a:extLst>
                    <a:ext uri="{9D8B030D-6E8A-4147-A177-3AD203B41FA5}">
                      <a16:colId xmlns:a16="http://schemas.microsoft.com/office/drawing/2014/main" val="3437611326"/>
                    </a:ext>
                  </a:extLst>
                </a:gridCol>
                <a:gridCol w="863507">
                  <a:extLst>
                    <a:ext uri="{9D8B030D-6E8A-4147-A177-3AD203B41FA5}">
                      <a16:colId xmlns:a16="http://schemas.microsoft.com/office/drawing/2014/main" val="4104868588"/>
                    </a:ext>
                  </a:extLst>
                </a:gridCol>
                <a:gridCol w="863507">
                  <a:extLst>
                    <a:ext uri="{9D8B030D-6E8A-4147-A177-3AD203B41FA5}">
                      <a16:colId xmlns:a16="http://schemas.microsoft.com/office/drawing/2014/main" val="4104784292"/>
                    </a:ext>
                  </a:extLst>
                </a:gridCol>
                <a:gridCol w="863507">
                  <a:extLst>
                    <a:ext uri="{9D8B030D-6E8A-4147-A177-3AD203B41FA5}">
                      <a16:colId xmlns:a16="http://schemas.microsoft.com/office/drawing/2014/main" val="82056091"/>
                    </a:ext>
                  </a:extLst>
                </a:gridCol>
                <a:gridCol w="863507">
                  <a:extLst>
                    <a:ext uri="{9D8B030D-6E8A-4147-A177-3AD203B41FA5}">
                      <a16:colId xmlns:a16="http://schemas.microsoft.com/office/drawing/2014/main" val="912510905"/>
                    </a:ext>
                  </a:extLst>
                </a:gridCol>
                <a:gridCol w="863507">
                  <a:extLst>
                    <a:ext uri="{9D8B030D-6E8A-4147-A177-3AD203B41FA5}">
                      <a16:colId xmlns:a16="http://schemas.microsoft.com/office/drawing/2014/main" val="480812037"/>
                    </a:ext>
                  </a:extLst>
                </a:gridCol>
                <a:gridCol w="863507">
                  <a:extLst>
                    <a:ext uri="{9D8B030D-6E8A-4147-A177-3AD203B41FA5}">
                      <a16:colId xmlns:a16="http://schemas.microsoft.com/office/drawing/2014/main" val="1303228282"/>
                    </a:ext>
                  </a:extLst>
                </a:gridCol>
                <a:gridCol w="863507">
                  <a:extLst>
                    <a:ext uri="{9D8B030D-6E8A-4147-A177-3AD203B41FA5}">
                      <a16:colId xmlns:a16="http://schemas.microsoft.com/office/drawing/2014/main" val="2899944350"/>
                    </a:ext>
                  </a:extLst>
                </a:gridCol>
              </a:tblGrid>
              <a:tr h="397326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Postęp w realizacji RPO WK-P 2014-2020 - % wykorzystanej alokacji programu w podpisanych umowach o dofinansowanie (kontraktacja) - stan na 31.03.2019 r. (kurs EUR = 4,295 PLN) oraz prognoza kwartalna na 2019 r.</a:t>
                      </a:r>
                    </a:p>
                  </a:txBody>
                  <a:tcPr marL="6408" marR="6408" marT="64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773550"/>
                  </a:ext>
                </a:extLst>
              </a:tr>
              <a:tr h="13457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08" marR="6408" marT="64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wykorzystana alokacja programu (% wartości podpisanych umów w alokacji programu)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prognoza wartości podpisanych umów na 2019 r. (zgodnie z Planem Działań na 2019 r.)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698941"/>
                  </a:ext>
                </a:extLst>
              </a:tr>
              <a:tr h="13457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 31.12.2016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31.03.2019 (R)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kw. 2019 (P)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 kw. 2019 (P)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III kw. 2019 (P)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 kw. 2019 (P)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732367"/>
                  </a:ext>
                </a:extLst>
              </a:tr>
              <a:tr h="12817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 danym okresie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3,3%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2173485"/>
                  </a:ext>
                </a:extLst>
              </a:tr>
              <a:tr h="13457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narastająco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60,2%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61%</a:t>
                      </a:r>
                    </a:p>
                  </a:txBody>
                  <a:tcPr marL="6408" marR="6408" marT="6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76%</a:t>
                      </a:r>
                    </a:p>
                  </a:txBody>
                  <a:tcPr marL="6408" marR="6408" marT="6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1259196"/>
                  </a:ext>
                </a:extLst>
              </a:tr>
            </a:tbl>
          </a:graphicData>
        </a:graphic>
      </p:graphicFrame>
      <p:graphicFrame>
        <p:nvGraphicFramePr>
          <p:cNvPr id="9" name="Wykres 8">
            <a:extLst>
              <a:ext uri="{FF2B5EF4-FFF2-40B4-BE49-F238E27FC236}">
                <a16:creationId xmlns:a16="http://schemas.microsoft.com/office/drawing/2014/main" id="{6658FEFB-964A-4FDF-9A7F-DCC84A8B44E6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0" y="2256639"/>
          <a:ext cx="9144000" cy="4464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0282206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0" y="6584727"/>
            <a:ext cx="67385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dirty="0">
                <a:latin typeface="+mj-lt"/>
                <a:cs typeface="Arial" panose="020B0604020202020204" pitchFamily="34" charset="0"/>
              </a:rPr>
              <a:t>*Dla EFRR dane nie zawierają nierozliczonych zaliczek.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E1C4301C-4758-4EEE-BCCD-8C35E41075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1186" y="294756"/>
            <a:ext cx="4192814" cy="436751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641A239F-7624-43C1-BD99-52423CAAE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9" y="923436"/>
            <a:ext cx="8676000" cy="35394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ctr">
              <a:defRPr/>
            </a:pPr>
            <a:r>
              <a:rPr lang="pl-PL" sz="1700" b="1" dirty="0">
                <a:solidFill>
                  <a:schemeClr val="tx2"/>
                </a:solidFill>
                <a:cs typeface="Arial" pitchFamily="34" charset="0"/>
              </a:rPr>
              <a:t>Zatwierdzone wnioski o płatność</a:t>
            </a:r>
            <a:r>
              <a:rPr lang="pl-PL" sz="1200" b="1" dirty="0">
                <a:solidFill>
                  <a:schemeClr val="tx2"/>
                </a:solidFill>
                <a:cs typeface="Arial" pitchFamily="34" charset="0"/>
              </a:rPr>
              <a:t>* </a:t>
            </a:r>
            <a:r>
              <a:rPr lang="pl-PL" sz="1700" b="1" dirty="0">
                <a:solidFill>
                  <a:schemeClr val="tx2"/>
                </a:solidFill>
                <a:cs typeface="Arial" pitchFamily="34" charset="0"/>
              </a:rPr>
              <a:t>w podziale na Osie Priorytetowe 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436882"/>
              </p:ext>
            </p:extLst>
          </p:nvPr>
        </p:nvGraphicFramePr>
        <p:xfrm>
          <a:off x="164756" y="1212833"/>
          <a:ext cx="8745243" cy="5247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53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3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4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9625">
                <a:tc>
                  <a:txBody>
                    <a:bodyPr/>
                    <a:lstStyle/>
                    <a:p>
                      <a:r>
                        <a:rPr lang="pl-PL" sz="1400" dirty="0"/>
                        <a:t>Nazwa Osi Priorytetowej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Alokacja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 Wkład UE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256">
                <a:tc>
                  <a:txBody>
                    <a:bodyPr/>
                    <a:lstStyle/>
                    <a:p>
                      <a:r>
                        <a:rPr lang="pl-PL" sz="1100" dirty="0"/>
                        <a:t>Oś 1. Wzmocnienie innowacyjności</a:t>
                      </a:r>
                      <a:r>
                        <a:rPr lang="pl-PL" sz="1100" baseline="0" dirty="0"/>
                        <a:t> i konkurencyjności gospodarki regionu</a:t>
                      </a:r>
                      <a:endParaRPr lang="pl-PL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1 737 857 447,17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303 034 678,70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17,44%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256">
                <a:tc>
                  <a:txBody>
                    <a:bodyPr/>
                    <a:lstStyle/>
                    <a:p>
                      <a:r>
                        <a:rPr lang="pl-PL" sz="1100" dirty="0"/>
                        <a:t>Oś 2. Cyfrowy region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215 478 346,10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22 423 937,60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10,41%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256">
                <a:tc>
                  <a:txBody>
                    <a:bodyPr/>
                    <a:lstStyle/>
                    <a:p>
                      <a:r>
                        <a:rPr lang="pl-PL" sz="1100" dirty="0"/>
                        <a:t>Oś 3. Efektywność energetyczna i gospodarka niskoemisyjna</a:t>
                      </a:r>
                      <a:r>
                        <a:rPr lang="pl-PL" sz="1100" baseline="0" dirty="0"/>
                        <a:t> w regionie</a:t>
                      </a:r>
                      <a:endParaRPr lang="pl-PL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1 239 515 778,41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278 013 828,03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22,43%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256">
                <a:tc>
                  <a:txBody>
                    <a:bodyPr/>
                    <a:lstStyle/>
                    <a:p>
                      <a:r>
                        <a:rPr lang="pl-PL" sz="1100" dirty="0"/>
                        <a:t>Oś 4. Region przyjazny</a:t>
                      </a:r>
                      <a:r>
                        <a:rPr lang="pl-PL" sz="1100" baseline="0" dirty="0"/>
                        <a:t> środowisku</a:t>
                      </a:r>
                      <a:endParaRPr lang="pl-PL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466 859 108,31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98 633 555,31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21,13%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9256">
                <a:tc>
                  <a:txBody>
                    <a:bodyPr/>
                    <a:lstStyle/>
                    <a:p>
                      <a:r>
                        <a:rPr lang="pl-PL" sz="1100" dirty="0"/>
                        <a:t>Oś 5. Spójność wewnętrzna i dostępność zewnętrzna regionu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884 654 370,01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119 514 577,83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13,51%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256">
                <a:tc>
                  <a:txBody>
                    <a:bodyPr/>
                    <a:lstStyle/>
                    <a:p>
                      <a:r>
                        <a:rPr lang="pl-PL" sz="1100" dirty="0"/>
                        <a:t>Oś 6. Solidarne społeczeństwo</a:t>
                      </a:r>
                      <a:r>
                        <a:rPr lang="pl-PL" sz="1100" baseline="0" dirty="0"/>
                        <a:t> i konkurencyjne kadry</a:t>
                      </a:r>
                      <a:endParaRPr lang="pl-PL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1 178 136 680,74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182 690 565,29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15,51%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9256">
                <a:tc>
                  <a:txBody>
                    <a:bodyPr/>
                    <a:lstStyle/>
                    <a:p>
                      <a:r>
                        <a:rPr lang="pl-PL" sz="1100" dirty="0"/>
                        <a:t>Oś 7. Rozwój lokalny kierowany przez społeczność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153 417 296,92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3 979 330,28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9256">
                <a:tc>
                  <a:txBody>
                    <a:bodyPr/>
                    <a:lstStyle/>
                    <a:p>
                      <a:r>
                        <a:rPr lang="pl-PL" sz="1100" b="1" dirty="0"/>
                        <a:t>Razem</a:t>
                      </a:r>
                      <a:r>
                        <a:rPr lang="pl-PL" sz="1100" b="1" baseline="0" dirty="0"/>
                        <a:t> EFRR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5 875 919 027,64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1 008 290 473,04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17,16%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51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baseline="0" dirty="0">
                          <a:latin typeface="+mj-lt"/>
                        </a:rPr>
                        <a:t>w tym ZIT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615 298 714,98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165 739 176,21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26,94%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4326">
                <a:tc>
                  <a:txBody>
                    <a:bodyPr/>
                    <a:lstStyle/>
                    <a:p>
                      <a:r>
                        <a:rPr lang="pl-PL" sz="1100" b="0" baseline="0" dirty="0"/>
                        <a:t>Oś 8. Aktywni na rynku pracy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786 011 891,00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pl-P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     197 702 424,44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100" b="0" dirty="0">
                          <a:solidFill>
                            <a:schemeClr val="tx1"/>
                          </a:solidFill>
                          <a:latin typeface="+mj-lt"/>
                        </a:rPr>
                        <a:t>25,15%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51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baseline="0" dirty="0"/>
                        <a:t>w tym (8.1, 8.2, 8.5.2) WUP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l-PL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425 306 615,41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    154 538 109,58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36,34%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9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baseline="0" dirty="0"/>
                        <a:t>Oś 9. Solidarne społeczeństwo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526 847 347,54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100" b="0" dirty="0">
                          <a:solidFill>
                            <a:schemeClr val="tx1"/>
                          </a:solidFill>
                          <a:latin typeface="+mj-lt"/>
                        </a:rPr>
                        <a:t>67 171 964,93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100" b="0" dirty="0">
                          <a:solidFill>
                            <a:schemeClr val="tx1"/>
                          </a:solidFill>
                          <a:latin typeface="+mj-lt"/>
                        </a:rPr>
                        <a:t>12,75%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9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baseline="0" dirty="0"/>
                        <a:t>Oś 10. Innowacyjna edukacja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100" b="0" dirty="0">
                          <a:solidFill>
                            <a:schemeClr val="tx1"/>
                          </a:solidFill>
                          <a:latin typeface="+mj-lt"/>
                        </a:rPr>
                        <a:t>562 986 620,01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100" b="0" dirty="0">
                          <a:solidFill>
                            <a:schemeClr val="tx1"/>
                          </a:solidFill>
                          <a:latin typeface="+mj-lt"/>
                        </a:rPr>
                        <a:t>66 987 872,59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100" b="0" dirty="0">
                          <a:solidFill>
                            <a:schemeClr val="tx1"/>
                          </a:solidFill>
                          <a:latin typeface="+mj-lt"/>
                        </a:rPr>
                        <a:t>11,90%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9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baseline="0" dirty="0"/>
                        <a:t>Oś 11. </a:t>
                      </a:r>
                      <a:r>
                        <a:rPr lang="pl-PL" sz="1100" dirty="0"/>
                        <a:t>Rozwój lokalny kierowany przez społeczność</a:t>
                      </a:r>
                      <a:endParaRPr lang="pl-PL" sz="1100" b="0" baseline="0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137 790 953,04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pl-P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         12 454 082,71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   9,04%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9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baseline="0" dirty="0"/>
                        <a:t>Oś 12. Pomoc techniczna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286 149 693,45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pl-P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91 126 381,95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31,85%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7693225"/>
                  </a:ext>
                </a:extLst>
              </a:tr>
              <a:tr h="292656">
                <a:tc>
                  <a:txBody>
                    <a:bodyPr/>
                    <a:lstStyle/>
                    <a:p>
                      <a:r>
                        <a:rPr lang="pl-PL" sz="1100" b="1" baseline="0" dirty="0"/>
                        <a:t>Razem EFS 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2 299 786 505,04</a:t>
                      </a:r>
                    </a:p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435 442 726,62</a:t>
                      </a:r>
                    </a:p>
                    <a:p>
                      <a:pPr algn="r" fontAlgn="b"/>
                      <a:endParaRPr lang="pl-PL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  18,93%</a:t>
                      </a:r>
                      <a:b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51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baseline="0" dirty="0">
                          <a:latin typeface="+mj-lt"/>
                        </a:rPr>
                        <a:t>w tym ZIT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101 067 470,38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20 169 113,44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19,96%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9256">
                <a:tc>
                  <a:txBody>
                    <a:bodyPr/>
                    <a:lstStyle/>
                    <a:p>
                      <a:r>
                        <a:rPr lang="pl-PL" sz="1100" b="1" baseline="0" dirty="0"/>
                        <a:t>Razem RPO WK-P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100" b="1" dirty="0">
                          <a:solidFill>
                            <a:schemeClr val="tx1"/>
                          </a:solidFill>
                          <a:latin typeface="+mj-lt"/>
                        </a:rPr>
                        <a:t>8 175 705 532,68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100" b="1" dirty="0">
                          <a:solidFill>
                            <a:schemeClr val="tx1"/>
                          </a:solidFill>
                          <a:latin typeface="+mj-lt"/>
                        </a:rPr>
                        <a:t>1 443 733 199,66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100" b="1" dirty="0">
                          <a:solidFill>
                            <a:schemeClr val="tx1"/>
                          </a:solidFill>
                          <a:latin typeface="+mj-lt"/>
                        </a:rPr>
                        <a:t>17,66%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51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baseline="0" dirty="0"/>
                        <a:t>w tym ZIT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716 366 185,36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185 908 289,65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25,95%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4449323"/>
      </p:ext>
    </p:extLst>
  </p:cSld>
  <p:clrMapOvr>
    <a:masterClrMapping/>
  </p:clrMapOvr>
  <p:transition spd="slow"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E1C4301C-4758-4EEE-BCCD-8C35E41075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1186" y="294756"/>
            <a:ext cx="4192814" cy="436751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641A239F-7624-43C1-BD99-52423CAAE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91" y="956392"/>
            <a:ext cx="8676000" cy="35394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ctr">
              <a:defRPr/>
            </a:pPr>
            <a:r>
              <a:rPr lang="pl-PL" sz="1700" b="1" dirty="0">
                <a:solidFill>
                  <a:schemeClr val="tx2"/>
                </a:solidFill>
                <a:cs typeface="Arial" pitchFamily="34" charset="0"/>
              </a:rPr>
              <a:t>Zatwierdzone wnioski o płatność</a:t>
            </a:r>
            <a:r>
              <a:rPr lang="pl-PL" sz="1200" b="1" dirty="0">
                <a:solidFill>
                  <a:schemeClr val="tx2"/>
                </a:solidFill>
                <a:cs typeface="Arial" pitchFamily="34" charset="0"/>
              </a:rPr>
              <a:t>* </a:t>
            </a:r>
            <a:r>
              <a:rPr lang="pl-PL" sz="1700" b="1" dirty="0">
                <a:solidFill>
                  <a:schemeClr val="tx2"/>
                </a:solidFill>
                <a:cs typeface="Arial" pitchFamily="34" charset="0"/>
              </a:rPr>
              <a:t>w podziale na działania - EFRR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486392"/>
              </p:ext>
            </p:extLst>
          </p:nvPr>
        </p:nvGraphicFramePr>
        <p:xfrm>
          <a:off x="313038" y="1261427"/>
          <a:ext cx="8493053" cy="52931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4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3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98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84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64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707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Oś / Działanie</a:t>
                      </a:r>
                      <a:endParaRPr lang="pl-PL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Alokacja z rezerwą wykonania (kurs euro z dnia 28.03.2019 r.: 4,2950 zł)</a:t>
                      </a:r>
                      <a:endParaRPr lang="pl-PL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Zatwierdzone wnioski o płatność*</a:t>
                      </a:r>
                      <a:endParaRPr lang="pl-PL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557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Liczba</a:t>
                      </a:r>
                      <a:endParaRPr lang="pl-PL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Wkład UE</a:t>
                      </a:r>
                      <a:endParaRPr lang="pl-PL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endParaRPr lang="pl-PL" sz="8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1.1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145 584 922,04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</a:rPr>
                        <a:t>Działanie 1.2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452 339 839,33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36 246 300,94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8,01%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1.3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64 425 000,00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21 651 918,07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33,61%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1.4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188 027 875,81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22 940 567,84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12,20%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</a:rPr>
                        <a:t>Działanie 1.5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180 688 841,81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19 138 781,61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10,59%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1.6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706 790 968,19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203 057 110,24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28,73%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6361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effectLst/>
                        </a:rPr>
                        <a:t>SUMA OŚ 1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1 737 857 447,17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578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303 034 678,70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17,44%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</a:rPr>
                        <a:t>Działanie 2.1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194 003 346,10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22 269 245,43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11,48%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2.2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21 475 000,00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154 692,17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871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effectLst/>
                        </a:rPr>
                        <a:t>SUMA OŚ 2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215 478 346,10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22 423 937,60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10,41%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3.1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131 934 316,81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8 157 698,57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6,18%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3.2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164 917 889,57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40 087 142,43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24,31%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3.3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276 383 765,40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85 427 211,59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30,91%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3.4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276 077 742,36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19 654 159,29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7,12%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</a:rPr>
                        <a:t>Działanie 3.5 - ZIT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390 202 064,27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124 687 616,15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31,95%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057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effectLst/>
                        </a:rPr>
                        <a:t>SUMA OŚ 3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1 239 515 778,41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278 013 828,03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22,43%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4.1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53 559 560,54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29 932 635,23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55,89%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4.2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81 605 000,00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10 533 949,25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12,91%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4.3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114 247 000,00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18 897 849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16,54%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4.4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104 755 565,40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22 179 507,16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21,17%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4.5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43 929 547,77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1 617 624,48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3,68%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</a:rPr>
                        <a:t>Działanie 4.6 - ZIT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68 762 434,60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15 471 989,78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22,50%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1313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effectLst/>
                        </a:rPr>
                        <a:t>SUMA OŚ 4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466 859 108,31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98 633 555,31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21,13%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5.1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666 237 380,62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119 514 577,83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17,94%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5.3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218 416 989,40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3734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effectLst/>
                        </a:rPr>
                        <a:t>SUMA OŚ 5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884 654 370,01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119 514 577,83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13,51%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6.1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613 260 449,71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125 368 153,90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20,44%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6.2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123 015 504,50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6.3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178 151 510,43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31 742 841,11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17,82%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 dirty="0">
                          <a:effectLst/>
                        </a:rPr>
                        <a:t>Działanie 6.4 - ZIT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156 334 216,11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25 579 570,28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16,36%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6.5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107 375 000,00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7708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effectLst/>
                        </a:rPr>
                        <a:t>SUMA OŚ 6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1 178 136 680,74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182 690 565,29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15,51%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2255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u="none" strike="noStrike">
                          <a:effectLst/>
                        </a:rPr>
                        <a:t>Działanie 7.1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153 417 296,92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3 979 330,28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2,59%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8673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effectLst/>
                        </a:rPr>
                        <a:t>SUMA OŚ 7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0" marR="4380" marT="438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153 417 296,92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3 979 330,28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2,59%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27736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effectLst/>
                          <a:latin typeface="+mj-lt"/>
                        </a:rPr>
                        <a:t>SUMA RPO EFRR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80" marR="4380" marT="438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5 875 919 027,64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1365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1 008 290 473,04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17,16%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</a:tbl>
          </a:graphicData>
        </a:graphic>
      </p:graphicFrame>
      <p:sp>
        <p:nvSpPr>
          <p:cNvPr id="9" name="pole tekstowe 8"/>
          <p:cNvSpPr txBox="1"/>
          <p:nvPr/>
        </p:nvSpPr>
        <p:spPr>
          <a:xfrm>
            <a:off x="313038" y="6542544"/>
            <a:ext cx="6738551" cy="369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dirty="0">
                <a:latin typeface="+mj-lt"/>
                <a:cs typeface="Arial" panose="020B0604020202020204" pitchFamily="34" charset="0"/>
              </a:rPr>
              <a:t>*Dla EFRR dane nie zawierają nierozliczonych zaliczek.</a:t>
            </a:r>
          </a:p>
          <a:p>
            <a:r>
              <a:rPr lang="pl-PL" sz="900" dirty="0">
                <a:latin typeface="+mj-lt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6329324"/>
      </p:ext>
    </p:extLst>
  </p:cSld>
  <p:clrMapOvr>
    <a:masterClrMapping/>
  </p:clrMapOvr>
  <p:transition spd="slow">
    <p:strips dir="rd"/>
  </p:transition>
</p:sld>
</file>

<file path=ppt/theme/theme1.xml><?xml version="1.0" encoding="utf-8"?>
<a:theme xmlns:a="http://schemas.openxmlformats.org/drawingml/2006/main" name="FunduszeEuropejskiePrezentacjaTemplat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41BC98EB-B254-48DE-A757-86CC93C6277F}"/>
    </a:ext>
  </a:extLst>
</a:theme>
</file>

<file path=ppt/theme/theme10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frastruktura i Środowisko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D7BFAF85-3AFF-408A-9214-9771CA74E33C}"/>
    </a:ext>
  </a:extLst>
</a:theme>
</file>

<file path=ppt/theme/theme3.xml><?xml version="1.0" encoding="utf-8"?>
<a:theme xmlns:a="http://schemas.openxmlformats.org/drawingml/2006/main" name="Inteligentny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D7262E80-C742-4C3A-B4FD-B9DFB2A85E65}"/>
    </a:ext>
  </a:extLst>
</a:theme>
</file>

<file path=ppt/theme/theme4.xml><?xml version="1.0" encoding="utf-8"?>
<a:theme xmlns:a="http://schemas.openxmlformats.org/drawingml/2006/main" name="Rozwój Polski Wschodnie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5D6DABCB-300B-4583-9DC2-84BDBB033C22}"/>
    </a:ext>
  </a:extLst>
</a:theme>
</file>

<file path=ppt/theme/theme5.xml><?xml version="1.0" encoding="utf-8"?>
<a:theme xmlns:a="http://schemas.openxmlformats.org/drawingml/2006/main" name="Wiedza Edukacja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53FA2FB3-9C38-4B68-A4DF-76B77B12EB81}"/>
    </a:ext>
  </a:extLst>
</a:theme>
</file>

<file path=ppt/theme/theme6.xml><?xml version="1.0" encoding="utf-8"?>
<a:theme xmlns:a="http://schemas.openxmlformats.org/drawingml/2006/main" name="Polska Cyfrow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A4A928A6-969B-40E6-93A8-BBEF1A2F6A09}"/>
    </a:ext>
  </a:extLst>
</a:theme>
</file>

<file path=ppt/theme/theme7.xml><?xml version="1.0" encoding="utf-8"?>
<a:theme xmlns:a="http://schemas.openxmlformats.org/drawingml/2006/main" name="Programy Regionalne">
  <a:themeElements>
    <a:clrScheme name="Niestandardowy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92000801-0B03-4AC3-8040-626073FD01A7}"/>
    </a:ext>
  </a:extLst>
</a:theme>
</file>

<file path=ppt/theme/theme8.xml><?xml version="1.0" encoding="utf-8"?>
<a:theme xmlns:a="http://schemas.openxmlformats.org/drawingml/2006/main" name="Pomoc Techniczn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F455CDD5-C0D5-4F1E-9423-3AD99BE16955}"/>
    </a:ext>
  </a:extLst>
</a:theme>
</file>

<file path=ppt/theme/theme9.xml><?xml version="1.0" encoding="utf-8"?>
<a:theme xmlns:a="http://schemas.openxmlformats.org/drawingml/2006/main" name="1_Programy Regionalne">
  <a:themeElements>
    <a:clrScheme name="Niestandardowy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92000801-0B03-4AC3-8040-626073FD01A7}"/>
    </a:ext>
  </a:extLst>
</a:theme>
</file>

<file path=ppt/theme/themeOverride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Pakiet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Pakiet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FunduszeEuropejskiePrezentacjaTemplate</Template>
  <TotalTime>4982</TotalTime>
  <Words>4398</Words>
  <Application>Microsoft Office PowerPoint</Application>
  <PresentationFormat>Pokaz na ekranie (4:3)</PresentationFormat>
  <Paragraphs>1741</Paragraphs>
  <Slides>13</Slides>
  <Notes>8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9</vt:i4>
      </vt:variant>
      <vt:variant>
        <vt:lpstr>Tytuły slajdów</vt:lpstr>
      </vt:variant>
      <vt:variant>
        <vt:i4>13</vt:i4>
      </vt:variant>
    </vt:vector>
  </HeadingPairs>
  <TitlesOfParts>
    <vt:vector size="27" baseType="lpstr">
      <vt:lpstr>Arial</vt:lpstr>
      <vt:lpstr>Arial Narrow</vt:lpstr>
      <vt:lpstr>Bookman Old Style</vt:lpstr>
      <vt:lpstr>Calibri</vt:lpstr>
      <vt:lpstr>Czcionka tekstu podstawowego</vt:lpstr>
      <vt:lpstr>FunduszeEuropejskiePrezentacjaTemplate</vt:lpstr>
      <vt:lpstr>Infrastruktura i Środowisko</vt:lpstr>
      <vt:lpstr>Inteligentny Rozwoj</vt:lpstr>
      <vt:lpstr>Rozwój Polski Wschodniej</vt:lpstr>
      <vt:lpstr>Wiedza Edukacja Rozwoj</vt:lpstr>
      <vt:lpstr>Polska Cyfrowa</vt:lpstr>
      <vt:lpstr>Programy Regionalne</vt:lpstr>
      <vt:lpstr>Pomoc Techniczna</vt:lpstr>
      <vt:lpstr>1_Programy Regionalne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j.zakrzewska</dc:creator>
  <cp:lastModifiedBy>Sławomir Wesołowski</cp:lastModifiedBy>
  <cp:revision>827</cp:revision>
  <cp:lastPrinted>2019-04-10T14:49:50Z</cp:lastPrinted>
  <dcterms:created xsi:type="dcterms:W3CDTF">2015-01-15T11:10:57Z</dcterms:created>
  <dcterms:modified xsi:type="dcterms:W3CDTF">2019-04-11T12:48:32Z</dcterms:modified>
</cp:coreProperties>
</file>